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CE2523-C7C8-4CB7-90DB-E677DD6F0375}">
  <a:tblStyle styleId="{13CE2523-C7C8-4CB7-90DB-E677DD6F03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20" d="100"/>
          <a:sy n="120" d="100"/>
        </p:scale>
        <p:origin x="200" y="7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our group</a:t>
            </a:r>
            <a:endParaRPr/>
          </a:p>
          <a:p>
            <a:pPr marL="0" lvl="0" indent="0" algn="l" rtl="0">
              <a:spcBef>
                <a:spcPts val="0"/>
              </a:spcBef>
              <a:spcAft>
                <a:spcPts val="0"/>
              </a:spcAft>
              <a:buNone/>
            </a:pPr>
            <a:r>
              <a:rPr lang="en"/>
              <a:t>-our investigation used 3 data sources to investigate a population’s age and GDP as factors of drug consumption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c5f70d35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c5f70d35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a:solidFill>
                  <a:schemeClr val="dk1"/>
                </a:solidFill>
              </a:rPr>
              <a:t>-</a:t>
            </a:r>
            <a:r>
              <a:rPr lang="en" sz="1050">
                <a:solidFill>
                  <a:srgbClr val="333333"/>
                </a:solidFill>
                <a:highlight>
                  <a:srgbClr val="FFFFFF"/>
                </a:highlight>
              </a:rPr>
              <a:t>The EMCDDA defines “youth” as individuals ages 15 - 24, which is the definition we used for our study</a:t>
            </a:r>
            <a:endParaRPr sz="1050">
              <a:solidFill>
                <a:srgbClr val="333333"/>
              </a:solidFill>
              <a:highlight>
                <a:srgbClr val="FFFFFF"/>
              </a:highlight>
            </a:endParaRPr>
          </a:p>
          <a:p>
            <a:pPr marL="457200" lvl="0" indent="0" algn="l" rtl="0">
              <a:spcBef>
                <a:spcPts val="0"/>
              </a:spcBef>
              <a:spcAft>
                <a:spcPts val="0"/>
              </a:spcAft>
              <a:buClr>
                <a:schemeClr val="dk1"/>
              </a:buClr>
              <a:buSzPts val="1100"/>
              <a:buFont typeface="Arial"/>
              <a:buNone/>
            </a:pPr>
            <a:r>
              <a:rPr lang="en" sz="1050">
                <a:solidFill>
                  <a:srgbClr val="333333"/>
                </a:solidFill>
                <a:highlight>
                  <a:srgbClr val="FFFFFF"/>
                </a:highlight>
              </a:rPr>
              <a:t>-Youth was a demographic of interest because it represents the age range where individuals are most likely to try drugs </a:t>
            </a:r>
            <a:endParaRPr sz="1050">
              <a:solidFill>
                <a:srgbClr val="333333"/>
              </a:solidFill>
              <a:highlight>
                <a:srgbClr val="FFFFFF"/>
              </a:highlight>
            </a:endParaRPr>
          </a:p>
          <a:p>
            <a:pPr marL="457200" lvl="0" indent="0" algn="l" rtl="0">
              <a:spcBef>
                <a:spcPts val="0"/>
              </a:spcBef>
              <a:spcAft>
                <a:spcPts val="0"/>
              </a:spcAft>
              <a:buClr>
                <a:schemeClr val="dk1"/>
              </a:buClr>
              <a:buSzPts val="1100"/>
              <a:buFont typeface="Arial"/>
              <a:buNone/>
            </a:pPr>
            <a:r>
              <a:rPr lang="en" sz="1050">
                <a:solidFill>
                  <a:srgbClr val="333333"/>
                </a:solidFill>
                <a:highlight>
                  <a:srgbClr val="FFFFFF"/>
                </a:highlight>
              </a:rPr>
              <a:t>-It is understood that initial substance use is not likely to occur beyond a person’s mid twenties…</a:t>
            </a:r>
            <a:endParaRPr sz="1050">
              <a:solidFill>
                <a:srgbClr val="333333"/>
              </a:solidFill>
              <a:highlight>
                <a:srgbClr val="FFFFFF"/>
              </a:highlight>
            </a:endParaRPr>
          </a:p>
          <a:p>
            <a:pPr marL="457200" lvl="0" indent="0" algn="l" rtl="0">
              <a:spcBef>
                <a:spcPts val="0"/>
              </a:spcBef>
              <a:spcAft>
                <a:spcPts val="0"/>
              </a:spcAft>
              <a:buClr>
                <a:schemeClr val="dk1"/>
              </a:buClr>
              <a:buSzPts val="1100"/>
              <a:buFont typeface="Arial"/>
              <a:buNone/>
            </a:pPr>
            <a:r>
              <a:rPr lang="en" sz="1050">
                <a:solidFill>
                  <a:srgbClr val="333333"/>
                </a:solidFill>
                <a:highlight>
                  <a:srgbClr val="FFFFFF"/>
                </a:highlight>
              </a:rPr>
              <a:t>-Additionally, non-problematic substance use developed during youth is unlikely to continue into a person’s thirties </a:t>
            </a:r>
            <a:endParaRPr sz="1050">
              <a:solidFill>
                <a:srgbClr val="333333"/>
              </a:solidFill>
              <a:highlight>
                <a:srgbClr val="FFFFFF"/>
              </a:highlight>
            </a:endParaRPr>
          </a:p>
          <a:p>
            <a:pPr marL="0" lvl="0" indent="45720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-Public health investigations revealed that youth are more prone to substance abuse than adults when dealing with psychological distress </a:t>
            </a:r>
            <a:endParaRPr sz="1050">
              <a:solidFill>
                <a:srgbClr val="333333"/>
              </a:solidFill>
              <a:highlight>
                <a:srgbClr val="FFFFFF"/>
              </a:highlight>
            </a:endParaRPr>
          </a:p>
          <a:p>
            <a:pPr marL="0" lvl="0" indent="457200" algn="l" rtl="0">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-Factors that highly correlate with problematic substance use in youth are: struggles with sexual identity, untreated psychiatric disorders, and current or past abuse</a:t>
            </a:r>
            <a:endParaRPr sz="1050">
              <a:solidFill>
                <a:srgbClr val="333333"/>
              </a:solidFill>
              <a:highlight>
                <a:srgbClr val="FFFFFF"/>
              </a:highlight>
            </a:endParaRPr>
          </a:p>
          <a:p>
            <a:pPr marL="0" lvl="0" indent="457200" algn="l" rtl="0">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-Thus, youth represent a critically vulnerable population. </a:t>
            </a:r>
            <a:endParaRPr sz="1050">
              <a:solidFill>
                <a:srgbClr val="333333"/>
              </a:solidFill>
              <a:highlight>
                <a:srgbClr val="FFFFFF"/>
              </a:highlight>
            </a:endParaRPr>
          </a:p>
          <a:p>
            <a:pPr marL="0" lvl="0" indent="457200" algn="l" rtl="0">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-Since drug use is prerequisite for problematic drug abuse, understanding the baseline consumption for a population can help predict the pool of individuals at a higher risk.</a:t>
            </a:r>
            <a:endParaRPr sz="1050">
              <a:solidFill>
                <a:srgbClr val="333333"/>
              </a:solidFill>
              <a:highlight>
                <a:srgbClr val="FFFFFF"/>
              </a:highlight>
            </a:endParaRPr>
          </a:p>
          <a:p>
            <a:pPr marL="0" lvl="0" indent="457200" algn="l" rtl="0">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-Timely inventories of a population’s age distribution and drug use may therefore be useful in appraising the wellbeing of vulnerable demographics.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-Should predictive or descriptive models generated from these data prove reliable, public health action could be better informed for addressing matters of social welfare.</a:t>
            </a:r>
            <a:endParaRPr/>
          </a:p>
          <a:p>
            <a:pPr marL="457200" lvl="0" indent="0" algn="l" rtl="0">
              <a:spcBef>
                <a:spcPts val="800"/>
              </a:spcBef>
              <a:spcAft>
                <a:spcPts val="0"/>
              </a:spcAft>
              <a:buNone/>
            </a:pPr>
            <a:r>
              <a:rPr lang="en"/>
              <a:t>-We sourced our data for age demographics from the UN- department of economic and social affairs</a:t>
            </a:r>
            <a:endParaRPr/>
          </a:p>
          <a:p>
            <a:pPr marL="457200" lvl="0" indent="0" algn="l" rtl="0">
              <a:spcBef>
                <a:spcPts val="0"/>
              </a:spcBef>
              <a:spcAft>
                <a:spcPts val="0"/>
              </a:spcAft>
              <a:buNone/>
            </a:pPr>
            <a:r>
              <a:rPr lang="en"/>
              <a:t>-The United Nations curates large data repositories with detailed statistics on every country.</a:t>
            </a:r>
            <a:endParaRPr/>
          </a:p>
          <a:p>
            <a:pPr marL="457200" lvl="0" indent="0" algn="l" rtl="0">
              <a:spcBef>
                <a:spcPts val="0"/>
              </a:spcBef>
              <a:spcAft>
                <a:spcPts val="0"/>
              </a:spcAft>
              <a:buNone/>
            </a:pPr>
            <a:r>
              <a:rPr lang="en"/>
              <a:t>-Their website provides open source interfacing with statistical summaries</a:t>
            </a:r>
            <a:endParaRPr/>
          </a:p>
          <a:p>
            <a:pPr marL="457200" lvl="0" indent="0" algn="l" rtl="0">
              <a:spcBef>
                <a:spcPts val="0"/>
              </a:spcBef>
              <a:spcAft>
                <a:spcPts val="0"/>
              </a:spcAft>
              <a:buNone/>
            </a:pPr>
            <a:r>
              <a:rPr lang="en"/>
              <a:t>-The data can be queried by several factors and exported as a csv</a:t>
            </a:r>
            <a:endParaRPr/>
          </a:p>
          <a:p>
            <a:pPr marL="457200" lvl="0" indent="0" algn="l" rtl="0">
              <a:spcBef>
                <a:spcPts val="0"/>
              </a:spcBef>
              <a:spcAft>
                <a:spcPts val="0"/>
              </a:spcAft>
              <a:buNone/>
            </a:pPr>
            <a:r>
              <a:rPr lang="en"/>
              <a:t>-Through this interface, we were able to query a search for the populations of our selected countries for the years of interest</a:t>
            </a:r>
            <a:endParaRPr/>
          </a:p>
          <a:p>
            <a:pPr marL="457200" lvl="0" indent="0" algn="l" rtl="0">
              <a:spcBef>
                <a:spcPts val="0"/>
              </a:spcBef>
              <a:spcAft>
                <a:spcPts val="0"/>
              </a:spcAft>
              <a:buNone/>
            </a:pPr>
            <a:r>
              <a:rPr lang="en"/>
              <a:t>-The output provided each countries population as well as the percent each age contributed to the population for each year</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c5f70d35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c5f70d35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0" lvl="0" indent="457200" algn="l" rtl="0">
              <a:lnSpc>
                <a:spcPct val="115000"/>
              </a:lnSpc>
              <a:spcBef>
                <a:spcPts val="0"/>
              </a:spcBef>
              <a:spcAft>
                <a:spcPts val="0"/>
              </a:spcAft>
              <a:buNone/>
            </a:pPr>
            <a:r>
              <a:rPr lang="en" sz="1050">
                <a:solidFill>
                  <a:srgbClr val="333333"/>
                </a:solidFill>
                <a:highlight>
                  <a:srgbClr val="FFFFFF"/>
                </a:highlight>
              </a:rPr>
              <a:t>-Drug consumption represents a nuanced set of behaviors and is influenced by a variety of factors.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-For example, studies of European populations show an overall increase in alcohol consumption with increasing economic health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-However, problematic consumption of alcohol (problematic defined as more than two drinks per day, drinking outside of social context, and/or drinking for emotional quiescence) increased as economic health decreased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-While there exists variation in the consumption of illicit substances, there is a negative correlation between illicit drug abuse and economic wellbeing; as economic prospects worsen, drug abuse increases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-The magnitude and latency of response however, remains unclear as reliable methods of assessing these parameters have historically been difficult to track</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-While GDP is often referenced in describing a country’s standard of living, it is not a fair metric for overall well-being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-However, due to the previously observed correlation between GDP and drug abuse, we posit GDP as a potential factor for assessing a populations inclination for drug consumption.</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-Given the public health risk of substance abuse, we believe it important probe into the relationship between economic markers and illicit drug use. </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-Should a clear pattern be revealed, it could provide public health outlets with a non-invasive and easily observed indicator for drug use</a:t>
            </a:r>
            <a:endParaRPr sz="1050">
              <a:solidFill>
                <a:srgbClr val="333333"/>
              </a:solidFill>
              <a:highlight>
                <a:srgbClr val="FFFFFF"/>
              </a:highlight>
            </a:endParaRPr>
          </a:p>
          <a:p>
            <a:pPr marL="0" lvl="0" indent="457200" algn="l" rtl="0">
              <a:lnSpc>
                <a:spcPct val="115000"/>
              </a:lnSpc>
              <a:spcBef>
                <a:spcPts val="800"/>
              </a:spcBef>
              <a:spcAft>
                <a:spcPts val="0"/>
              </a:spcAft>
              <a:buNone/>
            </a:pPr>
            <a:r>
              <a:rPr lang="en" sz="1050">
                <a:solidFill>
                  <a:srgbClr val="333333"/>
                </a:solidFill>
                <a:highlight>
                  <a:srgbClr val="FFFFFF"/>
                </a:highlight>
              </a:rPr>
              <a:t>-For this reason, we have chosen to compare drug use with GDP through time for each locality of interest</a:t>
            </a:r>
            <a:endParaRPr>
              <a:solidFill>
                <a:schemeClr val="dk1"/>
              </a:solidFill>
            </a:endParaRPr>
          </a:p>
          <a:p>
            <a:pPr marL="457200" lvl="0" indent="0" algn="l" rtl="0">
              <a:spcBef>
                <a:spcPts val="800"/>
              </a:spcBef>
              <a:spcAft>
                <a:spcPts val="0"/>
              </a:spcAft>
              <a:buNone/>
            </a:pPr>
            <a:r>
              <a:rPr lang="en">
                <a:solidFill>
                  <a:schemeClr val="dk1"/>
                </a:solidFill>
              </a:rPr>
              <a:t>-Similar to the UN, World Bank data represents an international collaborative effort to characterize global statistics</a:t>
            </a:r>
            <a:endParaRPr>
              <a:solidFill>
                <a:schemeClr val="dk1"/>
              </a:solidFill>
            </a:endParaRPr>
          </a:p>
          <a:p>
            <a:pPr marL="457200" lvl="0" indent="0" algn="l" rtl="0">
              <a:spcBef>
                <a:spcPts val="0"/>
              </a:spcBef>
              <a:spcAft>
                <a:spcPts val="0"/>
              </a:spcAft>
              <a:buNone/>
            </a:pPr>
            <a:r>
              <a:rPr lang="en">
                <a:solidFill>
                  <a:schemeClr val="dk1"/>
                </a:solidFill>
              </a:rPr>
              <a:t>-Their data differs in that it is concerned specifically with economic indicators</a:t>
            </a:r>
            <a:endParaRPr>
              <a:solidFill>
                <a:schemeClr val="dk1"/>
              </a:solidFill>
            </a:endParaRPr>
          </a:p>
          <a:p>
            <a:pPr marL="457200" lvl="0" indent="0" algn="l" rtl="0">
              <a:spcBef>
                <a:spcPts val="0"/>
              </a:spcBef>
              <a:spcAft>
                <a:spcPts val="0"/>
              </a:spcAft>
              <a:buNone/>
            </a:pPr>
            <a:r>
              <a:rPr lang="en">
                <a:solidFill>
                  <a:schemeClr val="dk1"/>
                </a:solidFill>
              </a:rPr>
              <a:t>-From the world bank repository, GDP data were selected for each country for each year of interest</a:t>
            </a:r>
            <a:endParaRPr>
              <a:solidFill>
                <a:schemeClr val="dk1"/>
              </a:solidFill>
            </a:endParaRPr>
          </a:p>
          <a:p>
            <a:pPr marL="457200" lvl="0" indent="0" algn="l" rtl="0">
              <a:spcBef>
                <a:spcPts val="0"/>
              </a:spcBef>
              <a:spcAft>
                <a:spcPts val="0"/>
              </a:spcAft>
              <a:buNone/>
            </a:pPr>
            <a:r>
              <a:rPr lang="en">
                <a:solidFill>
                  <a:schemeClr val="dk1"/>
                </a:solidFill>
              </a:rPr>
              <a:t>-All data were prescaled into US currency and adjusted for inflation to the current year</a:t>
            </a:r>
            <a:endParaRPr>
              <a:solidFill>
                <a:schemeClr val="dk1"/>
              </a:solidFill>
            </a:endParaRPr>
          </a:p>
          <a:p>
            <a:pPr marL="45720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38eef7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538eef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5f0a23e82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5f0a23e8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5f0a23e8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5f0a23e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c5f70d35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fc5f70d35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How did we conduct the preliminary exploration of our data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4cf7723eb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4cf7723e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4cf7723e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4cf7723e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4cf7723eb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4cf7723e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4cf7723eb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4cf7723e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c5f70d35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5f70d3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-Ingestion of substances with the intention of producing an altered mental state is a universal human behavior and can be done in a way that promotes positive personal and social experiences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therefore important to state that not all </a:t>
            </a:r>
            <a:r>
              <a:rPr lang="en" b="1">
                <a:solidFill>
                  <a:schemeClr val="dk1"/>
                </a:solidFill>
              </a:rPr>
              <a:t>substance use</a:t>
            </a:r>
            <a:r>
              <a:rPr lang="en">
                <a:solidFill>
                  <a:schemeClr val="dk1"/>
                </a:solidFill>
              </a:rPr>
              <a:t> results in negative long-term effects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Substance abuse</a:t>
            </a:r>
            <a:r>
              <a:rPr lang="en">
                <a:solidFill>
                  <a:schemeClr val="dk1"/>
                </a:solidFill>
              </a:rPr>
              <a:t> is characterized by drug use despite negative consequences to social, mental, physical, and financial wellbeing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disorder can be a symptom of underlying psychological and-or physical distress and indeed a reflection of broader systemic dysfunction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-Therefor, our investigation proceeds on the assumption that trends in large-scale problematic use is not reflective of individuals, but the society they live 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proxy indicators exist that would allow public health officials to reliably forecast drug use trends, they could be better poised to address the issue</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4cf7723e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4cf7723e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flushing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513c127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513c127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c5f70d35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c5f70d35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513c127c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513c127c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Hypothesis supported</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513c127c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513c127c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513c127c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513c127c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513c127c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513c127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not supported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0513c127c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0513c127c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0513c127c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0513c127c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513c127c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513c127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73e560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73e560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Modern plumbing provides a unique opportunity for study</a:t>
            </a:r>
            <a:endParaRPr/>
          </a:p>
          <a:p>
            <a:pPr marL="457200" lvl="0" indent="-298450" algn="l" rtl="0">
              <a:spcBef>
                <a:spcPts val="0"/>
              </a:spcBef>
              <a:spcAft>
                <a:spcPts val="0"/>
              </a:spcAft>
              <a:buSzPts val="1100"/>
              <a:buChar char="-"/>
            </a:pPr>
            <a:r>
              <a:rPr lang="en"/>
              <a:t>Wastewater has a known origin, destination, rate of cycling, and services a known populous</a:t>
            </a:r>
            <a:endParaRPr/>
          </a:p>
          <a:p>
            <a:pPr marL="457200" lvl="0" indent="-298450" algn="l" rtl="0">
              <a:spcBef>
                <a:spcPts val="0"/>
              </a:spcBef>
              <a:spcAft>
                <a:spcPts val="0"/>
              </a:spcAft>
              <a:buSzPts val="1100"/>
              <a:buChar char="-"/>
            </a:pPr>
            <a:r>
              <a:rPr lang="en"/>
              <a:t>The scale of waste management infrastructure allows researchers to survey large populations without requiring direct participation</a:t>
            </a:r>
            <a:endParaRPr/>
          </a:p>
          <a:p>
            <a:pPr marL="457200" lvl="0" indent="-298450" algn="l" rtl="0">
              <a:spcBef>
                <a:spcPts val="0"/>
              </a:spcBef>
              <a:spcAft>
                <a:spcPts val="0"/>
              </a:spcAft>
              <a:buSzPts val="1100"/>
              <a:buChar char="-"/>
            </a:pPr>
            <a:r>
              <a:rPr lang="en"/>
              <a:t>This technique was leveraged by researchers during the polio outbreak to test the efficacy of vaccination in a Connecticut city</a:t>
            </a:r>
            <a:endParaRPr/>
          </a:p>
          <a:p>
            <a:pPr marL="457200" lvl="0" indent="-298450" algn="l" rtl="0">
              <a:spcBef>
                <a:spcPts val="0"/>
              </a:spcBef>
              <a:spcAft>
                <a:spcPts val="0"/>
              </a:spcAft>
              <a:buSzPts val="1100"/>
              <a:buChar char="-"/>
            </a:pPr>
            <a:r>
              <a:rPr lang="en"/>
              <a:t>This style of analysis has since been applied to detect eutrophing agents, environmental contaminants, and more recently, the presence of Covid</a:t>
            </a:r>
            <a:endParaRPr/>
          </a:p>
          <a:p>
            <a:pPr marL="457200" lvl="0" indent="-298450" algn="l" rtl="0">
              <a:spcBef>
                <a:spcPts val="0"/>
              </a:spcBef>
              <a:spcAft>
                <a:spcPts val="0"/>
              </a:spcAft>
              <a:buSzPts val="1100"/>
              <a:buChar char="-"/>
            </a:pPr>
            <a:r>
              <a:rPr lang="en"/>
              <a:t>When applied to public health inquiries, this methodology is termed “wastewater based epidemiology”</a:t>
            </a:r>
            <a:endParaRPr/>
          </a:p>
          <a:p>
            <a:pPr marL="457200" lvl="0" indent="-298450" algn="l" rtl="0">
              <a:spcBef>
                <a:spcPts val="0"/>
              </a:spcBef>
              <a:spcAft>
                <a:spcPts val="0"/>
              </a:spcAft>
              <a:buSzPts val="1100"/>
              <a:buChar char="-"/>
            </a:pPr>
            <a:r>
              <a:rPr lang="en" sz="1050">
                <a:solidFill>
                  <a:srgbClr val="333333"/>
                </a:solidFill>
                <a:highlight>
                  <a:srgbClr val="FFFFFF"/>
                </a:highlight>
              </a:rPr>
              <a:t>Wastewater data account for response bias by indiscriminately collecting wastewater from a given locality.</a:t>
            </a:r>
            <a:endParaRPr sz="1050">
              <a:solidFill>
                <a:srgbClr val="333333"/>
              </a:solidFill>
              <a:highlight>
                <a:srgbClr val="FFFFFF"/>
              </a:highlight>
            </a:endParaRPr>
          </a:p>
          <a:p>
            <a:pPr marL="457200" lvl="0" indent="-298450" algn="l" rtl="0">
              <a:spcBef>
                <a:spcPts val="0"/>
              </a:spcBef>
              <a:spcAft>
                <a:spcPts val="0"/>
              </a:spcAft>
              <a:buSzPts val="1100"/>
              <a:buChar char="-"/>
            </a:pPr>
            <a:r>
              <a:rPr lang="en" sz="1050">
                <a:solidFill>
                  <a:srgbClr val="333333"/>
                </a:solidFill>
                <a:highlight>
                  <a:srgbClr val="FFFFFF"/>
                </a:highlight>
              </a:rPr>
              <a:t>It also provides high resolution temporal data since these measurements can be made daily</a:t>
            </a:r>
            <a:endParaRPr sz="1050">
              <a:solidFill>
                <a:srgbClr val="333333"/>
              </a:solidFill>
              <a:highlight>
                <a:srgbClr val="FFFFFF"/>
              </a:highlight>
            </a:endParaRPr>
          </a:p>
          <a:p>
            <a:pPr marL="457200" lvl="0" indent="-298450" algn="l" rtl="0">
              <a:spcBef>
                <a:spcPts val="0"/>
              </a:spcBef>
              <a:spcAft>
                <a:spcPts val="0"/>
              </a:spcAft>
              <a:buSzPts val="1100"/>
              <a:buChar char="-"/>
            </a:pPr>
            <a:r>
              <a:rPr lang="en" sz="1050">
                <a:solidFill>
                  <a:srgbClr val="333333"/>
                </a:solidFill>
                <a:highlight>
                  <a:srgbClr val="FFFFFF"/>
                </a:highlight>
              </a:rPr>
              <a:t>In these ways it has advantages over traditional data collection techniques</a:t>
            </a:r>
            <a:endParaRPr sz="1050">
              <a:solidFill>
                <a:srgbClr val="333333"/>
              </a:solidFill>
              <a:highlight>
                <a:srgbClr val="FFFFFF"/>
              </a:highlight>
            </a:endParaRPr>
          </a:p>
          <a:p>
            <a:pPr marL="457200" lvl="0" indent="-298450" algn="l" rtl="0">
              <a:spcBef>
                <a:spcPts val="0"/>
              </a:spcBef>
              <a:spcAft>
                <a:spcPts val="0"/>
              </a:spcAft>
              <a:buSzPts val="1100"/>
              <a:buChar char="-"/>
            </a:pPr>
            <a:r>
              <a:rPr lang="en" sz="1050">
                <a:solidFill>
                  <a:srgbClr val="333333"/>
                </a:solidFill>
                <a:highlight>
                  <a:srgbClr val="FFFFFF"/>
                </a:highlight>
              </a:rPr>
              <a:t>Surveys, for example, take much longer to conduct, do not sample an entire population, rather a subset, and are prone to response bias</a:t>
            </a:r>
            <a:endParaRPr sz="1050">
              <a:solidFill>
                <a:srgbClr val="333333"/>
              </a:solidFill>
              <a:highlight>
                <a:srgbClr val="FFFFFF"/>
              </a:highlight>
            </a:endParaRPr>
          </a:p>
          <a:p>
            <a:pPr marL="457200" lvl="0" indent="-298450" algn="l" rtl="0">
              <a:spcBef>
                <a:spcPts val="0"/>
              </a:spcBef>
              <a:spcAft>
                <a:spcPts val="0"/>
              </a:spcAft>
              <a:buSzPts val="1100"/>
              <a:buChar char="-"/>
            </a:pPr>
            <a:r>
              <a:rPr lang="en" sz="1050">
                <a:solidFill>
                  <a:srgbClr val="333333"/>
                </a:solidFill>
                <a:highlight>
                  <a:srgbClr val="FFFFFF"/>
                </a:highlight>
              </a:rPr>
              <a:t>WWA is broad in the sense that only the averages for a population can be gleaned and will not reveal the true distribution of drug use for individuals within in a population.</a:t>
            </a:r>
            <a:endParaRPr sz="1050">
              <a:solidFill>
                <a:srgbClr val="333333"/>
              </a:solidFill>
              <a:highlight>
                <a:srgbClr val="FFFFFF"/>
              </a:highlight>
            </a:endParaRPr>
          </a:p>
          <a:p>
            <a:pPr marL="457200" lvl="0" indent="-298450" algn="l" rtl="0">
              <a:spcBef>
                <a:spcPts val="0"/>
              </a:spcBef>
              <a:spcAft>
                <a:spcPts val="0"/>
              </a:spcAft>
              <a:buSzPts val="1100"/>
              <a:buChar char="-"/>
            </a:pPr>
            <a:r>
              <a:rPr lang="en" sz="1050">
                <a:solidFill>
                  <a:srgbClr val="333333"/>
                </a:solidFill>
                <a:highlight>
                  <a:srgbClr val="FFFFFF"/>
                </a:highlight>
              </a:rPr>
              <a:t>However, given the scale, consistency, and reliability of the method, these wastewater data can be paired with other demographic data for multiple locations to tease out potential factors affecting drug consumption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c5f70d35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c5f70d35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 consumption declines with increased percent youth for slovenia because only their toddlers use meth. “Meth is for babies” - Slovenia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513c127c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513c127c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513c127c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513c127c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513c127c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0513c127c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513c127c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513c127c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-Trevor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0473e5608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0473e5608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Harm reduction is the best way to tackle addiction!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By using drug usage data collected from wastewater analysis, we can get a better idea of how and which drugs are affecting a community</a:t>
            </a:r>
            <a:endParaRPr/>
          </a:p>
          <a:p>
            <a:pPr marL="457200" lvl="0" indent="-298450" algn="l" rtl="0">
              <a:spcBef>
                <a:spcPts val="0"/>
              </a:spcBef>
              <a:spcAft>
                <a:spcPts val="0"/>
              </a:spcAft>
              <a:buSzPts val="1100"/>
              <a:buChar char="-"/>
            </a:pPr>
            <a:r>
              <a:rPr lang="en"/>
              <a:t>This allows for the distribution of resources, and the creation of policies to allow for a harm reduction model of tackling drug addiction (which is better supported by science) than the traditional method of leaving it to law enforcement (oink oink)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3d11f665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3d11f665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in overdose deaths related to opiates has been a fixture in national news since the early 2000’s </a:t>
            </a:r>
            <a:endParaRPr/>
          </a:p>
          <a:p>
            <a:pPr marL="0" lvl="0" indent="0" algn="l" rtl="0">
              <a:spcBef>
                <a:spcPts val="0"/>
              </a:spcBef>
              <a:spcAft>
                <a:spcPts val="0"/>
              </a:spcAft>
              <a:buNone/>
            </a:pPr>
            <a:r>
              <a:rPr lang="en"/>
              <a:t>-Opium and Codeine are naturally occurring compounds produced by the opium poppy (Papaver Somniferum)</a:t>
            </a:r>
            <a:endParaRPr/>
          </a:p>
          <a:p>
            <a:pPr marL="0" lvl="0" indent="0" algn="l" rtl="0">
              <a:spcBef>
                <a:spcPts val="0"/>
              </a:spcBef>
              <a:spcAft>
                <a:spcPts val="0"/>
              </a:spcAft>
              <a:buNone/>
            </a:pPr>
            <a:r>
              <a:rPr lang="en"/>
              <a:t>-these compounds alleviate pain but can be deadly in high doses by reducing respiratory activity </a:t>
            </a:r>
            <a:endParaRPr/>
          </a:p>
          <a:p>
            <a:pPr marL="0" lvl="0" indent="0" algn="l" rtl="0">
              <a:spcBef>
                <a:spcPts val="0"/>
              </a:spcBef>
              <a:spcAft>
                <a:spcPts val="0"/>
              </a:spcAft>
              <a:buNone/>
            </a:pPr>
            <a:r>
              <a:rPr lang="en"/>
              <a:t>-partially synthetic derivatives and fully synthetic analogs of these compounds are within the class of drugs known as opioids</a:t>
            </a:r>
            <a:endParaRPr/>
          </a:p>
          <a:p>
            <a:pPr marL="0" lvl="0" indent="0" algn="l" rtl="0">
              <a:spcBef>
                <a:spcPts val="0"/>
              </a:spcBef>
              <a:spcAft>
                <a:spcPts val="0"/>
              </a:spcAft>
              <a:buNone/>
            </a:pPr>
            <a:r>
              <a:rPr lang="en"/>
              <a:t>-some of these drugs are extremely potent in small quantities, fentanyl is 100x the potency of morphine and carfentanil is 10,000x the potency of morphine</a:t>
            </a:r>
            <a:endParaRPr/>
          </a:p>
          <a:p>
            <a:pPr marL="0" lvl="0" indent="0" algn="l" rtl="0">
              <a:spcBef>
                <a:spcPts val="0"/>
              </a:spcBef>
              <a:spcAft>
                <a:spcPts val="0"/>
              </a:spcAft>
              <a:buNone/>
            </a:pPr>
            <a:r>
              <a:rPr lang="en"/>
              <a:t>-overdose deaths in canada have been increasing since the early 2000’s, with a 30% increase from 2016 to 2017 alone </a:t>
            </a:r>
            <a:endParaRPr/>
          </a:p>
          <a:p>
            <a:pPr marL="0" lvl="0" indent="0" algn="l" rtl="0">
              <a:spcBef>
                <a:spcPts val="0"/>
              </a:spcBef>
              <a:spcAft>
                <a:spcPts val="0"/>
              </a:spcAft>
              <a:buNone/>
            </a:pPr>
            <a:r>
              <a:rPr lang="en"/>
              <a:t>-part of this has been attributed to the increasing prevalence of potent opioid analogs</a:t>
            </a:r>
            <a:endParaRPr/>
          </a:p>
          <a:p>
            <a:pPr marL="0" lvl="0" indent="0" algn="l" rtl="0">
              <a:spcBef>
                <a:spcPts val="0"/>
              </a:spcBef>
              <a:spcAft>
                <a:spcPts val="0"/>
              </a:spcAft>
              <a:buNone/>
            </a:pPr>
            <a:r>
              <a:rPr lang="en"/>
              <a:t>-users used to a certain dose can very easily find themselves overpowered if the product is adulterated with a potent analog</a:t>
            </a:r>
            <a:endParaRPr/>
          </a:p>
          <a:p>
            <a:pPr marL="0" lvl="0" indent="0" algn="l" rtl="0">
              <a:spcBef>
                <a:spcPts val="0"/>
              </a:spcBef>
              <a:spcAft>
                <a:spcPts val="0"/>
              </a:spcAft>
              <a:buNone/>
            </a:pPr>
            <a:r>
              <a:rPr lang="en"/>
              <a:t>-whats more, other drugs are at risk for cross contamination</a:t>
            </a:r>
            <a:endParaRPr/>
          </a:p>
          <a:p>
            <a:pPr marL="0" lvl="0" indent="0" algn="l" rtl="0">
              <a:spcBef>
                <a:spcPts val="0"/>
              </a:spcBef>
              <a:spcAft>
                <a:spcPts val="0"/>
              </a:spcAft>
              <a:buNone/>
            </a:pPr>
            <a:r>
              <a:rPr lang="en"/>
              <a:t>-drugs that are processed, weighed, and packaged with the same equipment by the same individuals, can come into contact with these compounds</a:t>
            </a:r>
            <a:endParaRPr/>
          </a:p>
          <a:p>
            <a:pPr marL="0" lvl="0" indent="0" algn="l" rtl="0">
              <a:spcBef>
                <a:spcPts val="0"/>
              </a:spcBef>
              <a:spcAft>
                <a:spcPts val="0"/>
              </a:spcAft>
              <a:buNone/>
            </a:pPr>
            <a:r>
              <a:rPr lang="en"/>
              <a:t>-and unnoticable quantities introduced to one substance could easily be enough to produce an effect</a:t>
            </a:r>
            <a:endParaRPr/>
          </a:p>
          <a:p>
            <a:pPr marL="0" lvl="0" indent="0" algn="l" rtl="0">
              <a:spcBef>
                <a:spcPts val="0"/>
              </a:spcBef>
              <a:spcAft>
                <a:spcPts val="0"/>
              </a:spcAft>
              <a:buNone/>
            </a:pPr>
            <a:r>
              <a:rPr lang="en"/>
              <a:t>-weather someone consumes opioids intentionally or unintentionally, it is important to recognize signs of danger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473e5608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473e5608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Talking about the signs of an overdose, information on fentanyl contamination in common drugs (* note from Scout: just keep in mind here to not provide TOO graphic of a description/not push people too hard to answer - some people in the class may have had difficult experiences with this)</a:t>
            </a:r>
            <a:endParaRPr/>
          </a:p>
          <a:p>
            <a:pPr marL="457200" lvl="0" indent="-298450" algn="l" rtl="0">
              <a:spcBef>
                <a:spcPts val="0"/>
              </a:spcBef>
              <a:spcAft>
                <a:spcPts val="0"/>
              </a:spcAft>
              <a:buSzPts val="1100"/>
              <a:buChar char="-"/>
            </a:pPr>
            <a:r>
              <a:rPr lang="en"/>
              <a:t>Naloxone and how to use it/where it can be acquired (Demonstration needs to be of the nasal spray kind, it would be extremely inadvisable to suggest people inject needles without proper training - however, proper training on this method is offered by the health unit… might be useful to see if there is a difference in effectiveness between the two methods)</a:t>
            </a:r>
            <a:endParaRPr/>
          </a:p>
          <a:p>
            <a:pPr marL="45720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4a60ef86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4a60ef8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7: draw on their face with sharpie, tell them the paramedics did it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-Narcan (naloxon) kits are free and available at any pharmacy</a:t>
            </a:r>
            <a:endParaRPr/>
          </a:p>
          <a:p>
            <a:pPr marL="0" lvl="0" indent="0" algn="l" rtl="0">
              <a:spcBef>
                <a:spcPts val="0"/>
              </a:spcBef>
              <a:spcAft>
                <a:spcPts val="0"/>
              </a:spcAft>
              <a:buNone/>
            </a:pPr>
            <a:r>
              <a:rPr lang="en"/>
              <a:t>-It's better to have it and not need it than to need it and not have it</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3db8e0e3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3db8e0e3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73e5608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73e5608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-Substance abuse describes a breadth of behavior that manifests in many different ways with variations in drug(s) used, their quantity, frequency, demographics affected, and health risks incurred</a:t>
            </a:r>
            <a:endParaRPr/>
          </a:p>
          <a:p>
            <a:pPr marL="0" lvl="0" indent="0" algn="l" rtl="0">
              <a:spcBef>
                <a:spcPts val="0"/>
              </a:spcBef>
              <a:spcAft>
                <a:spcPts val="0"/>
              </a:spcAft>
              <a:buNone/>
            </a:pPr>
            <a:r>
              <a:rPr lang="en"/>
              <a:t>-physical health impacts can be transient to permanent, and increase burden on community healthcare and emergency response</a:t>
            </a:r>
            <a:endParaRPr/>
          </a:p>
          <a:p>
            <a:pPr marL="0" lvl="0" indent="0" algn="l" rtl="0">
              <a:spcBef>
                <a:spcPts val="0"/>
              </a:spcBef>
              <a:spcAft>
                <a:spcPts val="0"/>
              </a:spcAft>
              <a:buNone/>
            </a:pPr>
            <a:r>
              <a:rPr lang="en"/>
              <a:t>-individual instability in physical, emotional, and financial health reduces positive community engagement</a:t>
            </a:r>
            <a:endParaRPr/>
          </a:p>
          <a:p>
            <a:pPr marL="0" lvl="0" indent="0" algn="l" rtl="0">
              <a:spcBef>
                <a:spcPts val="0"/>
              </a:spcBef>
              <a:spcAft>
                <a:spcPts val="0"/>
              </a:spcAft>
              <a:buNone/>
            </a:pPr>
            <a:r>
              <a:rPr lang="en"/>
              <a:t>-On a large scale, substance abuse challenges the cooperative social mechanisms that promote a sense of belonging and well-being</a:t>
            </a:r>
            <a:endParaRPr/>
          </a:p>
          <a:p>
            <a:pPr marL="0" lvl="0" indent="0" algn="l" rtl="0">
              <a:spcBef>
                <a:spcPts val="0"/>
              </a:spcBef>
              <a:spcAft>
                <a:spcPts val="0"/>
              </a:spcAft>
              <a:buNone/>
            </a:pPr>
            <a:r>
              <a:rPr lang="en"/>
              <a:t>-it is important to have a pulse on a communities drug use to improve response time from public health outlets </a:t>
            </a:r>
            <a:endParaRPr/>
          </a:p>
          <a:p>
            <a:pPr marL="0" lvl="0" indent="0" algn="l" rtl="0">
              <a:spcBef>
                <a:spcPts val="0"/>
              </a:spcBef>
              <a:spcAft>
                <a:spcPts val="0"/>
              </a:spcAft>
              <a:buNone/>
            </a:pPr>
            <a:r>
              <a:rPr lang="en"/>
              <a:t>-it is often the case that substance use only becomes apparent after significant tragedy, such as the current opioid epidemic</a:t>
            </a:r>
            <a:endParaRPr/>
          </a:p>
          <a:p>
            <a:pPr marL="0" lvl="0" indent="0" algn="l" rtl="0">
              <a:spcBef>
                <a:spcPts val="0"/>
              </a:spcBef>
              <a:spcAft>
                <a:spcPts val="0"/>
              </a:spcAft>
              <a:buNone/>
            </a:pPr>
            <a:r>
              <a:rPr lang="en"/>
              <a:t>-physical addiction can further complicate public health intervention by decoupling use from the environmental triggers that initiated use, another reason that real-time monitoring is a powerful tool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473e5608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473e560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
              <a:t>Our study built upon data acquired from the European Monitoring Center for Drugs and Drug Addiction (EMCDDA). </a:t>
            </a:r>
            <a:endParaRPr/>
          </a:p>
          <a:p>
            <a:pPr marL="457200" lvl="0" indent="-298450" algn="l" rtl="0">
              <a:lnSpc>
                <a:spcPct val="115000"/>
              </a:lnSpc>
              <a:spcBef>
                <a:spcPts val="0"/>
              </a:spcBef>
              <a:spcAft>
                <a:spcPts val="0"/>
              </a:spcAft>
              <a:buSzPts val="1100"/>
              <a:buChar char="-"/>
            </a:pPr>
            <a:r>
              <a:rPr lang="en"/>
              <a:t>This organization is committed to supporting European policy-making by providing evidence-based information on drugs, their use, and consequences. </a:t>
            </a:r>
            <a:endParaRPr/>
          </a:p>
          <a:p>
            <a:pPr marL="457200" lvl="0" indent="-298450" algn="l" rtl="0">
              <a:lnSpc>
                <a:spcPct val="115000"/>
              </a:lnSpc>
              <a:spcBef>
                <a:spcPts val="0"/>
              </a:spcBef>
              <a:spcAft>
                <a:spcPts val="0"/>
              </a:spcAft>
              <a:buSzPts val="1100"/>
              <a:buChar char="-"/>
            </a:pPr>
            <a:r>
              <a:rPr lang="en"/>
              <a:t>The organization has been conducting an ongoing large-scale wastewater based epidemiological (WBE) study since 2011. </a:t>
            </a:r>
            <a:endParaRPr/>
          </a:p>
          <a:p>
            <a:pPr marL="457200" lvl="0" indent="-298450" algn="l" rtl="0">
              <a:lnSpc>
                <a:spcPct val="115000"/>
              </a:lnSpc>
              <a:spcBef>
                <a:spcPts val="0"/>
              </a:spcBef>
              <a:spcAft>
                <a:spcPts val="0"/>
              </a:spcAft>
              <a:buSzPts val="1100"/>
              <a:buChar char="-"/>
            </a:pPr>
            <a:r>
              <a:rPr lang="en"/>
              <a:t>It was this study where we sourced our data for population estimates of drug consumption. </a:t>
            </a:r>
            <a:endParaRPr/>
          </a:p>
          <a:p>
            <a:pPr marL="457200" lvl="0" indent="-298450" algn="l" rtl="0">
              <a:lnSpc>
                <a:spcPct val="115000"/>
              </a:lnSpc>
              <a:spcBef>
                <a:spcPts val="0"/>
              </a:spcBef>
              <a:spcAft>
                <a:spcPts val="0"/>
              </a:spcAft>
              <a:buSzPts val="1100"/>
              <a:buChar char="-"/>
            </a:pPr>
            <a:r>
              <a:rPr lang="en"/>
              <a:t>The EMCDDA investigation involves sampling wastewater from municipal wastewater treatment facilities multiple times per week from 137 cities in 29 European countries. </a:t>
            </a:r>
            <a:endParaRPr/>
          </a:p>
          <a:p>
            <a:pPr marL="457200" lvl="0" indent="-298450" algn="l" rtl="0">
              <a:lnSpc>
                <a:spcPct val="115000"/>
              </a:lnSpc>
              <a:spcBef>
                <a:spcPts val="0"/>
              </a:spcBef>
              <a:spcAft>
                <a:spcPts val="0"/>
              </a:spcAft>
              <a:buSzPts val="1100"/>
              <a:buChar char="-"/>
            </a:pPr>
            <a:r>
              <a:rPr lang="en"/>
              <a:t>These water samples are analyzed for the presence of five common illicit drugs (Cannabis, Cocaine, Amphetamines, Methamphetamine, and MDMA).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c5f70d35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c5f70d35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Scientist sample the unprocessed sewer water as if they were at a fancy wine tasting party, except they actually drink the samples instead of spitting them out. LMAO JK</a:t>
            </a:r>
            <a:endParaRPr/>
          </a:p>
          <a:p>
            <a:pPr marL="0" lvl="0" indent="0" algn="l" rtl="0">
              <a:spcBef>
                <a:spcPts val="0"/>
              </a:spcBef>
              <a:spcAft>
                <a:spcPts val="0"/>
              </a:spcAft>
              <a:buNone/>
            </a:pPr>
            <a:endParaRPr/>
          </a:p>
          <a:p>
            <a:pPr marL="0" lvl="0" indent="0" algn="l" rtl="0">
              <a:spcBef>
                <a:spcPts val="0"/>
              </a:spcBef>
              <a:spcAft>
                <a:spcPts val="0"/>
              </a:spcAft>
              <a:buNone/>
            </a:pPr>
            <a:r>
              <a:rPr lang="en"/>
              <a:t>^^ They actually sample the water with gold spoons and swish it around in their mouths like ice cream tasters :) - wonderful - </a:t>
            </a:r>
            <a:endParaRPr/>
          </a:p>
          <a:p>
            <a:pPr marL="0" lvl="0" indent="0" algn="l" rtl="0">
              <a:spcBef>
                <a:spcPts val="0"/>
              </a:spcBef>
              <a:spcAft>
                <a:spcPts val="0"/>
              </a:spcAft>
              <a:buNone/>
            </a:pPr>
            <a:r>
              <a:rPr lang="en"/>
              <a:t>1. A given population consumes drugs, the drug identities, quantities, and frequency of consumption are unknown.</a:t>
            </a:r>
            <a:endParaRPr/>
          </a:p>
          <a:p>
            <a:pPr marL="0" lvl="0" indent="0" algn="l" rtl="0">
              <a:spcBef>
                <a:spcPts val="0"/>
              </a:spcBef>
              <a:spcAft>
                <a:spcPts val="0"/>
              </a:spcAft>
              <a:buNone/>
            </a:pPr>
            <a:endParaRPr/>
          </a:p>
          <a:p>
            <a:pPr marL="0" lvl="0" indent="0" algn="l" rtl="0">
              <a:spcBef>
                <a:spcPts val="0"/>
              </a:spcBef>
              <a:spcAft>
                <a:spcPts val="0"/>
              </a:spcAft>
              <a:buNone/>
            </a:pPr>
            <a:r>
              <a:rPr lang="en"/>
              <a:t>2. Individuals metabolize the substances and the waste products are excreted into the wastewater system.</a:t>
            </a:r>
            <a:endParaRPr/>
          </a:p>
          <a:p>
            <a:pPr marL="0" lvl="0" indent="0" algn="l" rtl="0">
              <a:lnSpc>
                <a:spcPct val="115000"/>
              </a:lnSpc>
              <a:spcBef>
                <a:spcPts val="1200"/>
              </a:spcBef>
              <a:spcAft>
                <a:spcPts val="0"/>
              </a:spcAft>
              <a:buNone/>
            </a:pPr>
            <a:r>
              <a:rPr lang="en"/>
              <a:t>3. Raw wastewater is collected at wastewater treatment facilities. </a:t>
            </a:r>
            <a:endParaRPr/>
          </a:p>
          <a:p>
            <a:pPr marL="0" lvl="0" indent="0" algn="l" rtl="0">
              <a:lnSpc>
                <a:spcPct val="115000"/>
              </a:lnSpc>
              <a:spcBef>
                <a:spcPts val="1200"/>
              </a:spcBef>
              <a:spcAft>
                <a:spcPts val="0"/>
              </a:spcAft>
              <a:buNone/>
            </a:pPr>
            <a:r>
              <a:rPr lang="en"/>
              <a:t>4. Samples are tested to determine the concentration of each target biomarker. </a:t>
            </a:r>
            <a:endParaRPr/>
          </a:p>
          <a:p>
            <a:pPr marL="0" lvl="0" indent="0" algn="l" rtl="0">
              <a:lnSpc>
                <a:spcPct val="115000"/>
              </a:lnSpc>
              <a:spcBef>
                <a:spcPts val="1200"/>
              </a:spcBef>
              <a:spcAft>
                <a:spcPts val="0"/>
              </a:spcAft>
              <a:buNone/>
            </a:pPr>
            <a:r>
              <a:rPr lang="en"/>
              <a:t>5. Flow rate is multiplied with substance concentration to obtain quantity of biomarker discharged per day. </a:t>
            </a:r>
            <a:endParaRPr/>
          </a:p>
          <a:p>
            <a:pPr marL="0" lvl="0" indent="0" algn="l" rtl="0">
              <a:lnSpc>
                <a:spcPct val="115000"/>
              </a:lnSpc>
              <a:spcBef>
                <a:spcPts val="1200"/>
              </a:spcBef>
              <a:spcAft>
                <a:spcPts val="0"/>
              </a:spcAft>
              <a:buNone/>
            </a:pPr>
            <a:r>
              <a:rPr lang="en"/>
              <a:t>6. Known human metabolic pathways for drugs of interest are calculated in reverse, beginning with the biomarker concentrations to arrive at an estimation for the quantity of parent compound consumed. </a:t>
            </a:r>
            <a:endParaRPr/>
          </a:p>
          <a:p>
            <a:pPr marL="0" lvl="0" indent="0" algn="l" rtl="0">
              <a:lnSpc>
                <a:spcPct val="115000"/>
              </a:lnSpc>
              <a:spcBef>
                <a:spcPts val="1200"/>
              </a:spcBef>
              <a:spcAft>
                <a:spcPts val="0"/>
              </a:spcAft>
              <a:buClr>
                <a:schemeClr val="dk1"/>
              </a:buClr>
              <a:buSzPts val="1100"/>
              <a:buFont typeface="Arial"/>
              <a:buNone/>
            </a:pPr>
            <a:r>
              <a:rPr lang="en"/>
              <a:t>7. This number is divided by population estimates services by the water treatment facility to arrive at an estimation of consumption per day per 1,000 people.</a:t>
            </a: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4876033e1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4876033e1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-The back calculation step is the most nuanced in the process. </a:t>
            </a:r>
            <a:endParaRPr/>
          </a:p>
          <a:p>
            <a:pPr marL="0" lvl="0" indent="0" algn="l" rtl="0">
              <a:lnSpc>
                <a:spcPct val="115000"/>
              </a:lnSpc>
              <a:spcBef>
                <a:spcPts val="1200"/>
              </a:spcBef>
              <a:spcAft>
                <a:spcPts val="0"/>
              </a:spcAft>
              <a:buNone/>
            </a:pPr>
            <a:r>
              <a:rPr lang="en"/>
              <a:t>-Once the substance load in wastewater has been quantified, drug consumption estimations are produced by considering the known metabolic pathways for the drugs of interest. </a:t>
            </a:r>
            <a:endParaRPr/>
          </a:p>
          <a:p>
            <a:pPr marL="0" lvl="0" indent="0" algn="l" rtl="0">
              <a:lnSpc>
                <a:spcPct val="115000"/>
              </a:lnSpc>
              <a:spcBef>
                <a:spcPts val="1200"/>
              </a:spcBef>
              <a:spcAft>
                <a:spcPts val="0"/>
              </a:spcAft>
              <a:buNone/>
            </a:pPr>
            <a:r>
              <a:rPr lang="en"/>
              <a:t>-For example, MDMA is produced and consumed as a compound where both isomers of the compound are present in equal quantities (racemic).</a:t>
            </a:r>
            <a:endParaRPr/>
          </a:p>
          <a:p>
            <a:pPr marL="0" lvl="0" indent="0" algn="l" rtl="0">
              <a:lnSpc>
                <a:spcPct val="115000"/>
              </a:lnSpc>
              <a:spcBef>
                <a:spcPts val="1200"/>
              </a:spcBef>
              <a:spcAft>
                <a:spcPts val="0"/>
              </a:spcAft>
              <a:buNone/>
            </a:pPr>
            <a:r>
              <a:rPr lang="en"/>
              <a:t>-In the body, the two isomers exhibit different activity and are metabolized and excreted at different rates. </a:t>
            </a:r>
            <a:endParaRPr/>
          </a:p>
          <a:p>
            <a:pPr marL="0" lvl="0" indent="0" algn="l" rtl="0">
              <a:lnSpc>
                <a:spcPct val="115000"/>
              </a:lnSpc>
              <a:spcBef>
                <a:spcPts val="1200"/>
              </a:spcBef>
              <a:spcAft>
                <a:spcPts val="0"/>
              </a:spcAft>
              <a:buNone/>
            </a:pPr>
            <a:r>
              <a:rPr lang="en"/>
              <a:t>-The enantiomeric ratio of MDMA in urine is 65/35 with the R(-)-enantiomer dominating. </a:t>
            </a:r>
            <a:endParaRPr/>
          </a:p>
          <a:p>
            <a:pPr marL="0" lvl="0" indent="0" algn="l" rtl="0">
              <a:lnSpc>
                <a:spcPct val="115000"/>
              </a:lnSpc>
              <a:spcBef>
                <a:spcPts val="1200"/>
              </a:spcBef>
              <a:spcAft>
                <a:spcPts val="0"/>
              </a:spcAft>
              <a:buNone/>
            </a:pPr>
            <a:r>
              <a:rPr lang="en"/>
              <a:t>-Researchers use this ratio as the biomarker for the parent drug. </a:t>
            </a:r>
            <a:endParaRPr/>
          </a:p>
          <a:p>
            <a:pPr marL="0" lvl="0" indent="0" algn="l" rtl="0">
              <a:lnSpc>
                <a:spcPct val="115000"/>
              </a:lnSpc>
              <a:spcBef>
                <a:spcPts val="1200"/>
              </a:spcBef>
              <a:spcAft>
                <a:spcPts val="0"/>
              </a:spcAft>
              <a:buNone/>
            </a:pPr>
            <a:r>
              <a:rPr lang="en"/>
              <a:t>-Other substances will undergo more dramatic transformations during human metabolism. </a:t>
            </a:r>
            <a:endParaRPr/>
          </a:p>
          <a:p>
            <a:pPr marL="0" lvl="0" indent="0" algn="l" rtl="0">
              <a:lnSpc>
                <a:spcPct val="115000"/>
              </a:lnSpc>
              <a:spcBef>
                <a:spcPts val="1200"/>
              </a:spcBef>
              <a:spcAft>
                <a:spcPts val="0"/>
              </a:spcAft>
              <a:buNone/>
            </a:pPr>
            <a:r>
              <a:rPr lang="en"/>
              <a:t>-For example, benzoylecgonine, the main metabolite of cocaine is produced via hydrolysis in the liver. </a:t>
            </a:r>
            <a:endParaRPr/>
          </a:p>
          <a:p>
            <a:pPr marL="0" lvl="0" indent="0" algn="l" rtl="0">
              <a:lnSpc>
                <a:spcPct val="115000"/>
              </a:lnSpc>
              <a:spcBef>
                <a:spcPts val="1200"/>
              </a:spcBef>
              <a:spcAft>
                <a:spcPts val="0"/>
              </a:spcAft>
              <a:buClr>
                <a:schemeClr val="dk1"/>
              </a:buClr>
              <a:buSzPts val="1100"/>
              <a:buFont typeface="Arial"/>
              <a:buNone/>
            </a:pPr>
            <a:r>
              <a:rPr lang="en"/>
              <a:t>-This functionally inert product is present in urine in a 7:1 ratio with cocaine.</a:t>
            </a:r>
            <a:endParaRPr/>
          </a:p>
          <a:p>
            <a:pPr marL="0" lvl="0" indent="0" algn="l" rtl="0">
              <a:lnSpc>
                <a:spcPct val="115000"/>
              </a:lnSpc>
              <a:spcBef>
                <a:spcPts val="1200"/>
              </a:spcBef>
              <a:spcAft>
                <a:spcPts val="0"/>
              </a:spcAft>
              <a:buClr>
                <a:schemeClr val="dk1"/>
              </a:buClr>
              <a:buSzPts val="1100"/>
              <a:buFont typeface="Arial"/>
              <a:buNone/>
            </a:pPr>
            <a:r>
              <a:rPr lang="en"/>
              <a:t>-Researchers can then reliably deduce the quantities of the parent compound that would need to be consumed to produce the quantities of metabolites measured.</a:t>
            </a:r>
            <a:endParaRPr/>
          </a:p>
          <a:p>
            <a:pPr marL="0" lvl="0" indent="0" algn="l" rtl="0">
              <a:lnSpc>
                <a:spcPct val="115000"/>
              </a:lnSpc>
              <a:spcBef>
                <a:spcPts val="1200"/>
              </a:spcBef>
              <a:spcAft>
                <a:spcPts val="0"/>
              </a:spcAft>
              <a:buNone/>
            </a:pPr>
            <a:r>
              <a:rPr lang="en"/>
              <a:t>-Since metabolism is complex process with several steps, genetic variations will result in individuals who metabolize substances differently, leading to metabolite excretion that departs from the mean. </a:t>
            </a:r>
            <a:endParaRPr/>
          </a:p>
          <a:p>
            <a:pPr marL="0" lvl="0" indent="0" algn="l" rtl="0">
              <a:lnSpc>
                <a:spcPct val="115000"/>
              </a:lnSpc>
              <a:spcBef>
                <a:spcPts val="1200"/>
              </a:spcBef>
              <a:spcAft>
                <a:spcPts val="0"/>
              </a:spcAft>
              <a:buClr>
                <a:schemeClr val="dk1"/>
              </a:buClr>
              <a:buSzPts val="1100"/>
              <a:buFont typeface="Arial"/>
              <a:buNone/>
            </a:pPr>
            <a:r>
              <a:rPr lang="en"/>
              <a:t>-The assumption for the back calculation uses the average metabolism for a human as the standard metric. While this could be an issue for deducing drug consumption for an individual, a given population will average to the standard metabolic pathways outlined in pharmacological literature. Therefore, these estimations are appropriate when generalized to a large enough group. </a:t>
            </a:r>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473e5608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473e5608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The EMCDDA advises several considerations for using the data from their study</a:t>
            </a:r>
            <a:endParaRPr/>
          </a:p>
          <a:p>
            <a:pPr marL="0" lvl="0" indent="0" algn="l" rtl="0">
              <a:lnSpc>
                <a:spcPct val="115000"/>
              </a:lnSpc>
              <a:spcBef>
                <a:spcPts val="1200"/>
              </a:spcBef>
              <a:spcAft>
                <a:spcPts val="0"/>
              </a:spcAft>
              <a:buNone/>
            </a:pPr>
            <a:r>
              <a:rPr lang="en"/>
              <a:t>.</a:t>
            </a:r>
            <a:r>
              <a:rPr lang="en">
                <a:solidFill>
                  <a:schemeClr val="dk1"/>
                </a:solidFill>
              </a:rPr>
              <a:t>1. For a country to be adequately represented by its cities, the sample size must be 10% of the total population or contain measurements from at least five locations.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2. Studies should take care not to mischaracterize certain demographics, particularly marginalized communities.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3. Partnerships developed with firms interested in employing research findings should be well vetted. It is the primary mission of the EMCDDA to serve the interest of public health, research conducted using their data should be instrumental in the improvement of public welfare</a:t>
            </a:r>
            <a:endParaRPr/>
          </a:p>
          <a:p>
            <a:pPr marL="0" lvl="0" indent="0" algn="l" rtl="0">
              <a:lnSpc>
                <a:spcPct val="115000"/>
              </a:lnSpc>
              <a:spcBef>
                <a:spcPts val="1200"/>
              </a:spcBef>
              <a:spcAft>
                <a:spcPts val="0"/>
              </a:spcAft>
              <a:buNone/>
            </a:pPr>
            <a:r>
              <a:rPr lang="en"/>
              <a:t>-In acknowledgement of these considerations, the countries selected for our study were Spain, Sweden, Switzerland, Belgium, Finland, Austria, Germany, and Slovenia. </a:t>
            </a:r>
            <a:endParaRPr/>
          </a:p>
          <a:p>
            <a:pPr marL="0" lvl="0" indent="0" algn="l" rtl="0">
              <a:lnSpc>
                <a:spcPct val="115000"/>
              </a:lnSpc>
              <a:spcBef>
                <a:spcPts val="1200"/>
              </a:spcBef>
              <a:spcAft>
                <a:spcPts val="0"/>
              </a:spcAft>
              <a:buNone/>
            </a:pPr>
            <a:r>
              <a:rPr lang="en"/>
              <a:t>-These countries collectively represent more than 15% of Europe’s total population, and each have data for at least five municipalities. </a:t>
            </a:r>
            <a:endParaRPr/>
          </a:p>
          <a:p>
            <a:pPr marL="0" lvl="0" indent="0" algn="l" rtl="0">
              <a:lnSpc>
                <a:spcPct val="115000"/>
              </a:lnSpc>
              <a:spcBef>
                <a:spcPts val="1200"/>
              </a:spcBef>
              <a:spcAft>
                <a:spcPts val="0"/>
              </a:spcAft>
              <a:buNone/>
            </a:pPr>
            <a:r>
              <a:rPr lang="en"/>
              <a:t>-Our investigation aims to examine relationships between illicit drug consumption and the broad demographic factors of age and GDP. </a:t>
            </a:r>
            <a:endParaRPr/>
          </a:p>
          <a:p>
            <a:pPr marL="0" lvl="0" indent="0" algn="l" rtl="0">
              <a:lnSpc>
                <a:spcPct val="115000"/>
              </a:lnSpc>
              <a:spcBef>
                <a:spcPts val="1200"/>
              </a:spcBef>
              <a:spcAft>
                <a:spcPts val="0"/>
              </a:spcAft>
              <a:buNone/>
            </a:pPr>
            <a:r>
              <a:rPr lang="en"/>
              <a:t>-These factors are not inclined to reveal any controversial relationships between the population and its drug use. </a:t>
            </a:r>
            <a:endParaRPr/>
          </a:p>
          <a:p>
            <a:pPr marL="0" lvl="0" indent="0" algn="l" rtl="0">
              <a:lnSpc>
                <a:spcPct val="115000"/>
              </a:lnSpc>
              <a:spcBef>
                <a:spcPts val="1200"/>
              </a:spcBef>
              <a:spcAft>
                <a:spcPts val="0"/>
              </a:spcAft>
              <a:buNone/>
            </a:pPr>
            <a:r>
              <a:rPr lang="en"/>
              <a:t>-Instead, this investigation aims to service these communities by reducing uncertainty surrounding drug consumption in the pursuit of optimizing public health. </a:t>
            </a:r>
            <a:endParaRPr/>
          </a:p>
          <a:p>
            <a:pPr marL="0" lvl="0" indent="0" algn="l" rtl="0">
              <a:lnSpc>
                <a:spcPct val="115000"/>
              </a:lnSpc>
              <a:spcBef>
                <a:spcPts val="1200"/>
              </a:spcBef>
              <a:spcAft>
                <a:spcPts val="0"/>
              </a:spcAft>
              <a:buNone/>
            </a:pPr>
            <a:r>
              <a:rPr lang="en"/>
              <a:t>-Our research involves no external collaborations or partnerships and is only intended to educate peers on drug use and its factors.</a:t>
            </a:r>
            <a:endParaRPr/>
          </a:p>
          <a:p>
            <a:pPr marL="0" lvl="0" indent="0" algn="l" rtl="0">
              <a:lnSpc>
                <a:spcPct val="115000"/>
              </a:lnSpc>
              <a:spcBef>
                <a:spcPts val="1200"/>
              </a:spcBef>
              <a:spcAft>
                <a:spcPts val="0"/>
              </a:spcAft>
              <a:buClr>
                <a:schemeClr val="dk1"/>
              </a:buClr>
              <a:buSzPts val="1100"/>
              <a:buFont typeface="Arial"/>
              <a:buNone/>
            </a:pPr>
            <a:endParaRPr/>
          </a:p>
          <a:p>
            <a:pPr marL="45720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5f0a23e82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5f0a23e8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bit.ly/3luicm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en.wikipedia.org/wiki/Papaver_somniferum"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9.jpg"/><Relationship Id="rId4" Type="http://schemas.openxmlformats.org/officeDocument/2006/relationships/hyperlink" Target="http://www.youtube.com/watch?v=YBqG5KH-2ek"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57000"/>
          </a:blip>
          <a:stretch>
            <a:fillRect/>
          </a:stretch>
        </p:blipFill>
        <p:spPr>
          <a:xfrm>
            <a:off x="0" y="0"/>
            <a:ext cx="9144000" cy="5133233"/>
          </a:xfrm>
          <a:prstGeom prst="rect">
            <a:avLst/>
          </a:prstGeom>
          <a:noFill/>
          <a:ln>
            <a:noFill/>
          </a:ln>
        </p:spPr>
      </p:pic>
      <p:sp>
        <p:nvSpPr>
          <p:cNvPr id="55" name="Google Shape;55;p13"/>
          <p:cNvSpPr txBox="1">
            <a:spLocks noGrp="1"/>
          </p:cNvSpPr>
          <p:nvPr>
            <p:ph type="subTitle" idx="1"/>
          </p:nvPr>
        </p:nvSpPr>
        <p:spPr>
          <a:xfrm>
            <a:off x="354175" y="4478300"/>
            <a:ext cx="8520600" cy="4902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2180" b="1">
                <a:solidFill>
                  <a:schemeClr val="dk1"/>
                </a:solidFill>
              </a:rPr>
              <a:t>Trevor Pettit, Scout Thompson, Jake Simanek &amp; Peter Baker</a:t>
            </a:r>
            <a:endParaRPr sz="2180" b="1">
              <a:solidFill>
                <a:schemeClr val="dk1"/>
              </a:solidFill>
            </a:endParaRPr>
          </a:p>
        </p:txBody>
      </p:sp>
      <p:sp>
        <p:nvSpPr>
          <p:cNvPr id="56" name="Google Shape;56;p13"/>
          <p:cNvSpPr/>
          <p:nvPr/>
        </p:nvSpPr>
        <p:spPr>
          <a:xfrm>
            <a:off x="979400" y="1073200"/>
            <a:ext cx="7575077" cy="2057848"/>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solidFill>
                  <a:schemeClr val="lt1"/>
                </a:solidFill>
                <a:latin typeface="Arial"/>
              </a:rPr>
              <a:t>Investigating drug usage across European </a:t>
            </a:r>
            <a:br>
              <a:rPr b="1" i="0">
                <a:ln w="9525" cap="flat" cmpd="sng">
                  <a:solidFill>
                    <a:schemeClr val="dk1"/>
                  </a:solidFill>
                  <a:prstDash val="solid"/>
                  <a:round/>
                  <a:headEnd type="none" w="sm" len="sm"/>
                  <a:tailEnd type="none" w="sm" len="sm"/>
                </a:ln>
                <a:solidFill>
                  <a:schemeClr val="lt1"/>
                </a:solidFill>
                <a:latin typeface="Arial"/>
              </a:rPr>
            </a:br>
            <a:r>
              <a:rPr b="1" i="0">
                <a:ln w="9525" cap="flat" cmpd="sng">
                  <a:solidFill>
                    <a:schemeClr val="dk1"/>
                  </a:solidFill>
                  <a:prstDash val="solid"/>
                  <a:round/>
                  <a:headEnd type="none" w="sm" len="sm"/>
                  <a:tailEnd type="none" w="sm" len="sm"/>
                </a:ln>
                <a:solidFill>
                  <a:schemeClr val="lt1"/>
                </a:solidFill>
                <a:latin typeface="Arial"/>
              </a:rPr>
              <a:t>countries as a factor of age and GDP using </a:t>
            </a:r>
            <a:br>
              <a:rPr b="1" i="0">
                <a:ln w="9525" cap="flat" cmpd="sng">
                  <a:solidFill>
                    <a:schemeClr val="dk1"/>
                  </a:solidFill>
                  <a:prstDash val="solid"/>
                  <a:round/>
                  <a:headEnd type="none" w="sm" len="sm"/>
                  <a:tailEnd type="none" w="sm" len="sm"/>
                </a:ln>
                <a:solidFill>
                  <a:schemeClr val="lt1"/>
                </a:solidFill>
                <a:latin typeface="Arial"/>
              </a:rPr>
            </a:br>
            <a:r>
              <a:rPr b="1" i="0">
                <a:ln w="9525" cap="flat" cmpd="sng">
                  <a:solidFill>
                    <a:schemeClr val="dk1"/>
                  </a:solidFill>
                  <a:prstDash val="solid"/>
                  <a:round/>
                  <a:headEnd type="none" w="sm" len="sm"/>
                  <a:tailEnd type="none" w="sm" len="sm"/>
                </a:ln>
                <a:solidFill>
                  <a:schemeClr val="lt1"/>
                </a:solidFill>
                <a:latin typeface="Arial"/>
              </a:rPr>
              <a:t>wastewater metabolite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2"/>
          <p:cNvPicPr preferRelativeResize="0"/>
          <p:nvPr/>
        </p:nvPicPr>
        <p:blipFill>
          <a:blip r:embed="rId3">
            <a:alphaModFix/>
          </a:blip>
          <a:stretch>
            <a:fillRect/>
          </a:stretch>
        </p:blipFill>
        <p:spPr>
          <a:xfrm>
            <a:off x="6731375" y="0"/>
            <a:ext cx="2412624" cy="1314061"/>
          </a:xfrm>
          <a:prstGeom prst="rect">
            <a:avLst/>
          </a:prstGeom>
          <a:noFill/>
          <a:ln>
            <a:noFill/>
          </a:ln>
        </p:spPr>
      </p:pic>
      <p:pic>
        <p:nvPicPr>
          <p:cNvPr id="173" name="Google Shape;173;p22"/>
          <p:cNvPicPr preferRelativeResize="0"/>
          <p:nvPr/>
        </p:nvPicPr>
        <p:blipFill>
          <a:blip r:embed="rId4">
            <a:alphaModFix/>
          </a:blip>
          <a:stretch>
            <a:fillRect/>
          </a:stretch>
        </p:blipFill>
        <p:spPr>
          <a:xfrm>
            <a:off x="532225" y="1739575"/>
            <a:ext cx="2847975" cy="2114550"/>
          </a:xfrm>
          <a:prstGeom prst="rect">
            <a:avLst/>
          </a:prstGeom>
          <a:noFill/>
          <a:ln>
            <a:noFill/>
          </a:ln>
        </p:spPr>
      </p:pic>
      <p:sp>
        <p:nvSpPr>
          <p:cNvPr id="174" name="Google Shape;174;p22"/>
          <p:cNvSpPr txBox="1"/>
          <p:nvPr/>
        </p:nvSpPr>
        <p:spPr>
          <a:xfrm rot="-1005439">
            <a:off x="165713" y="630783"/>
            <a:ext cx="1701244" cy="49248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Census data </a:t>
            </a:r>
            <a:endParaRPr sz="2000" b="1"/>
          </a:p>
        </p:txBody>
      </p:sp>
      <p:sp>
        <p:nvSpPr>
          <p:cNvPr id="175" name="Google Shape;175;p22"/>
          <p:cNvSpPr txBox="1"/>
          <p:nvPr/>
        </p:nvSpPr>
        <p:spPr>
          <a:xfrm rot="-606">
            <a:off x="1134136" y="939559"/>
            <a:ext cx="1701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t>Population registers </a:t>
            </a:r>
            <a:endParaRPr sz="2000" b="1"/>
          </a:p>
        </p:txBody>
      </p:sp>
      <p:sp>
        <p:nvSpPr>
          <p:cNvPr id="176" name="Google Shape;176;p22"/>
          <p:cNvSpPr txBox="1"/>
          <p:nvPr/>
        </p:nvSpPr>
        <p:spPr>
          <a:xfrm rot="907866">
            <a:off x="1759877" y="538595"/>
            <a:ext cx="2467547" cy="4926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Official estimates </a:t>
            </a:r>
            <a:endParaRPr sz="2000" b="1"/>
          </a:p>
        </p:txBody>
      </p:sp>
      <p:sp>
        <p:nvSpPr>
          <p:cNvPr id="177" name="Google Shape;177;p22"/>
          <p:cNvSpPr txBox="1"/>
          <p:nvPr/>
        </p:nvSpPr>
        <p:spPr>
          <a:xfrm rot="-432">
            <a:off x="866233" y="4115246"/>
            <a:ext cx="238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t>Population information</a:t>
            </a:r>
            <a:r>
              <a:rPr lang="en" sz="2000" b="1"/>
              <a:t> </a:t>
            </a:r>
            <a:endParaRPr sz="2000" b="1"/>
          </a:p>
        </p:txBody>
      </p:sp>
      <p:sp>
        <p:nvSpPr>
          <p:cNvPr id="178" name="Google Shape;178;p22"/>
          <p:cNvSpPr/>
          <p:nvPr/>
        </p:nvSpPr>
        <p:spPr>
          <a:xfrm>
            <a:off x="1769450" y="1900325"/>
            <a:ext cx="300900" cy="22149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p:nvPr/>
        </p:nvSpPr>
        <p:spPr>
          <a:xfrm>
            <a:off x="4041800" y="1741788"/>
            <a:ext cx="4737900" cy="1154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2100" b="1"/>
              <a:t>This data was collected for 235 Countries/Territories from 1950-2020</a:t>
            </a:r>
            <a:endParaRPr sz="2100" b="1"/>
          </a:p>
        </p:txBody>
      </p:sp>
      <p:sp>
        <p:nvSpPr>
          <p:cNvPr id="180" name="Google Shape;180;p22"/>
          <p:cNvSpPr txBox="1"/>
          <p:nvPr/>
        </p:nvSpPr>
        <p:spPr>
          <a:xfrm rot="-551">
            <a:off x="4699075" y="318487"/>
            <a:ext cx="187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u="sng">
                <a:latin typeface="Times New Roman"/>
                <a:ea typeface="Times New Roman"/>
                <a:cs typeface="Times New Roman"/>
                <a:sym typeface="Times New Roman"/>
              </a:rPr>
              <a:t>Age Data</a:t>
            </a:r>
            <a:endParaRPr sz="3200" b="1" u="sng">
              <a:latin typeface="Times New Roman"/>
              <a:ea typeface="Times New Roman"/>
              <a:cs typeface="Times New Roman"/>
              <a:sym typeface="Times New Roman"/>
            </a:endParaRPr>
          </a:p>
        </p:txBody>
      </p:sp>
      <p:sp>
        <p:nvSpPr>
          <p:cNvPr id="181" name="Google Shape;181;p22"/>
          <p:cNvSpPr txBox="1"/>
          <p:nvPr/>
        </p:nvSpPr>
        <p:spPr>
          <a:xfrm>
            <a:off x="4715950" y="1237850"/>
            <a:ext cx="394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https://population.un.org/wpp/Download/Standard/Interpolated/</a:t>
            </a:r>
            <a:endParaRPr sz="1000"/>
          </a:p>
        </p:txBody>
      </p:sp>
      <p:sp>
        <p:nvSpPr>
          <p:cNvPr id="182" name="Google Shape;182;p22"/>
          <p:cNvSpPr txBox="1"/>
          <p:nvPr/>
        </p:nvSpPr>
        <p:spPr>
          <a:xfrm>
            <a:off x="3991900" y="3230975"/>
            <a:ext cx="4737900" cy="646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500" b="1"/>
              <a:t>Austria, Belgium, Finland, Germany, Sweden, Switzerland, Spain, Slovenia</a:t>
            </a:r>
            <a:endParaRPr sz="1500" b="1"/>
          </a:p>
        </p:txBody>
      </p:sp>
      <p:sp>
        <p:nvSpPr>
          <p:cNvPr id="183" name="Google Shape;183;p22"/>
          <p:cNvSpPr/>
          <p:nvPr/>
        </p:nvSpPr>
        <p:spPr>
          <a:xfrm>
            <a:off x="6417675" y="3902150"/>
            <a:ext cx="183300" cy="2094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txBox="1"/>
          <p:nvPr/>
        </p:nvSpPr>
        <p:spPr>
          <a:xfrm>
            <a:off x="4286500" y="4060025"/>
            <a:ext cx="4148700" cy="415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500" b="1"/>
              <a:t>Percentage of population aged 15-24</a:t>
            </a:r>
            <a:endParaRPr sz="1500" b="1"/>
          </a:p>
        </p:txBody>
      </p:sp>
      <p:pic>
        <p:nvPicPr>
          <p:cNvPr id="185" name="Google Shape;185;p22"/>
          <p:cNvPicPr preferRelativeResize="0"/>
          <p:nvPr/>
        </p:nvPicPr>
        <p:blipFill rotWithShape="1">
          <a:blip r:embed="rId5">
            <a:alphaModFix/>
          </a:blip>
          <a:srcRect r="16569"/>
          <a:stretch/>
        </p:blipFill>
        <p:spPr>
          <a:xfrm rot="5400000">
            <a:off x="3090500" y="3727425"/>
            <a:ext cx="1276275" cy="1529674"/>
          </a:xfrm>
          <a:prstGeom prst="rect">
            <a:avLst/>
          </a:prstGeom>
          <a:noFill/>
          <a:ln>
            <a:noFill/>
          </a:ln>
        </p:spPr>
      </p:pic>
      <p:sp>
        <p:nvSpPr>
          <p:cNvPr id="186" name="Google Shape;186;p22"/>
          <p:cNvSpPr/>
          <p:nvPr/>
        </p:nvSpPr>
        <p:spPr>
          <a:xfrm>
            <a:off x="6417675" y="4435550"/>
            <a:ext cx="183300" cy="2094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p:nvPr/>
        </p:nvSpPr>
        <p:spPr>
          <a:xfrm>
            <a:off x="4286500" y="4593425"/>
            <a:ext cx="4148700" cy="415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500" b="1"/>
              <a:t>Data from 2011-2020</a:t>
            </a:r>
            <a:endParaRPr sz="1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1000"/>
                                        <p:tgtEl>
                                          <p:spTgt spid="175"/>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8"/>
                                        </p:tgtEl>
                                        <p:attrNameLst>
                                          <p:attrName>style.visibility</p:attrName>
                                        </p:attrNameLst>
                                      </p:cBhvr>
                                      <p:to>
                                        <p:strVal val="visible"/>
                                      </p:to>
                                    </p:set>
                                    <p:animEffect transition="in" filter="fade">
                                      <p:cBhvr>
                                        <p:cTn id="18" dur="1000"/>
                                        <p:tgtEl>
                                          <p:spTgt spid="178"/>
                                        </p:tgtEl>
                                      </p:cBhvr>
                                    </p:animEffect>
                                  </p:childTnLst>
                                </p:cTn>
                              </p:par>
                              <p:par>
                                <p:cTn id="19" presetID="10"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1000"/>
                                        <p:tgtEl>
                                          <p:spTgt spid="1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2"/>
                                        </p:tgtEl>
                                        <p:attrNameLst>
                                          <p:attrName>style.visibility</p:attrName>
                                        </p:attrNameLst>
                                      </p:cBhvr>
                                      <p:to>
                                        <p:strVal val="visible"/>
                                      </p:to>
                                    </p:set>
                                    <p:animEffect transition="in" filter="fade">
                                      <p:cBhvr>
                                        <p:cTn id="26" dur="1000"/>
                                        <p:tgtEl>
                                          <p:spTgt spid="182"/>
                                        </p:tgtEl>
                                      </p:cBhvr>
                                    </p:animEffect>
                                  </p:childTnLst>
                                </p:cTn>
                              </p:par>
                              <p:par>
                                <p:cTn id="27" presetID="10" presetClass="entr" presetSubtype="0" fill="hold" nodeType="withEffect">
                                  <p:stCondLst>
                                    <p:cond delay="0"/>
                                  </p:stCondLst>
                                  <p:childTnLst>
                                    <p:set>
                                      <p:cBhvr>
                                        <p:cTn id="28" dur="1" fill="hold">
                                          <p:stCondLst>
                                            <p:cond delay="0"/>
                                          </p:stCondLst>
                                        </p:cTn>
                                        <p:tgtEl>
                                          <p:spTgt spid="183"/>
                                        </p:tgtEl>
                                        <p:attrNameLst>
                                          <p:attrName>style.visibility</p:attrName>
                                        </p:attrNameLst>
                                      </p:cBhvr>
                                      <p:to>
                                        <p:strVal val="visible"/>
                                      </p:to>
                                    </p:set>
                                    <p:animEffect transition="in" filter="fade">
                                      <p:cBhvr>
                                        <p:cTn id="29" dur="1000"/>
                                        <p:tgtEl>
                                          <p:spTgt spid="183"/>
                                        </p:tgtEl>
                                      </p:cBhvr>
                                    </p:animEffect>
                                  </p:childTnLst>
                                </p:cTn>
                              </p:par>
                              <p:par>
                                <p:cTn id="30" presetID="10" presetClass="entr" presetSubtype="0" fill="hold" nodeType="withEffect">
                                  <p:stCondLst>
                                    <p:cond delay="0"/>
                                  </p:stCondLst>
                                  <p:childTnLst>
                                    <p:set>
                                      <p:cBhvr>
                                        <p:cTn id="31" dur="1" fill="hold">
                                          <p:stCondLst>
                                            <p:cond delay="0"/>
                                          </p:stCondLst>
                                        </p:cTn>
                                        <p:tgtEl>
                                          <p:spTgt spid="184"/>
                                        </p:tgtEl>
                                        <p:attrNameLst>
                                          <p:attrName>style.visibility</p:attrName>
                                        </p:attrNameLst>
                                      </p:cBhvr>
                                      <p:to>
                                        <p:strVal val="visible"/>
                                      </p:to>
                                    </p:set>
                                    <p:animEffect transition="in" filter="fade">
                                      <p:cBhvr>
                                        <p:cTn id="32" dur="1000"/>
                                        <p:tgtEl>
                                          <p:spTgt spid="184"/>
                                        </p:tgtEl>
                                      </p:cBhvr>
                                    </p:animEffect>
                                  </p:childTnLst>
                                </p:cTn>
                              </p:par>
                              <p:par>
                                <p:cTn id="33" presetID="10" presetClass="entr" presetSubtype="0" fill="hold" nodeType="with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fade">
                                      <p:cBhvr>
                                        <p:cTn id="35" dur="1000"/>
                                        <p:tgtEl>
                                          <p:spTgt spid="185"/>
                                        </p:tgtEl>
                                      </p:cBhvr>
                                    </p:animEffect>
                                  </p:childTnLst>
                                </p:cTn>
                              </p:par>
                              <p:par>
                                <p:cTn id="36" presetID="10" presetClass="entr" presetSubtype="0" fill="hold" nodeType="with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fade">
                                      <p:cBhvr>
                                        <p:cTn id="38" dur="1000"/>
                                        <p:tgtEl>
                                          <p:spTgt spid="186"/>
                                        </p:tgtEl>
                                      </p:cBhvr>
                                    </p:animEffect>
                                  </p:childTnLst>
                                </p:cTn>
                              </p:par>
                              <p:par>
                                <p:cTn id="39" presetID="10" presetClass="entr" presetSubtype="0" fill="hold" nodeType="withEffect">
                                  <p:stCondLst>
                                    <p:cond delay="0"/>
                                  </p:stCondLst>
                                  <p:childTnLst>
                                    <p:set>
                                      <p:cBhvr>
                                        <p:cTn id="40" dur="1" fill="hold">
                                          <p:stCondLst>
                                            <p:cond delay="0"/>
                                          </p:stCondLst>
                                        </p:cTn>
                                        <p:tgtEl>
                                          <p:spTgt spid="187"/>
                                        </p:tgtEl>
                                        <p:attrNameLst>
                                          <p:attrName>style.visibility</p:attrName>
                                        </p:attrNameLst>
                                      </p:cBhvr>
                                      <p:to>
                                        <p:strVal val="visible"/>
                                      </p:to>
                                    </p:set>
                                    <p:animEffect transition="in" filter="fade">
                                      <p:cBhvr>
                                        <p:cTn id="41"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l="11363" b="11308"/>
          <a:stretch/>
        </p:blipFill>
        <p:spPr>
          <a:xfrm>
            <a:off x="274850" y="1371025"/>
            <a:ext cx="3621525" cy="3623849"/>
          </a:xfrm>
          <a:prstGeom prst="rect">
            <a:avLst/>
          </a:prstGeom>
          <a:noFill/>
          <a:ln>
            <a:noFill/>
          </a:ln>
        </p:spPr>
      </p:pic>
      <p:sp>
        <p:nvSpPr>
          <p:cNvPr id="193" name="Google Shape;193;p23"/>
          <p:cNvSpPr txBox="1">
            <a:spLocks noGrp="1"/>
          </p:cNvSpPr>
          <p:nvPr>
            <p:ph type="title"/>
          </p:nvPr>
        </p:nvSpPr>
        <p:spPr>
          <a:xfrm>
            <a:off x="112513" y="796775"/>
            <a:ext cx="3946200" cy="97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b="1"/>
              <a:t>GDP: </a:t>
            </a:r>
            <a:r>
              <a:rPr lang="en" sz="1700"/>
              <a:t>the monetary value of all finished goods and services made within a country during a specific period.</a:t>
            </a:r>
            <a:endParaRPr sz="1700"/>
          </a:p>
        </p:txBody>
      </p:sp>
      <p:pic>
        <p:nvPicPr>
          <p:cNvPr id="194" name="Google Shape;194;p23"/>
          <p:cNvPicPr preferRelativeResize="0"/>
          <p:nvPr/>
        </p:nvPicPr>
        <p:blipFill>
          <a:blip r:embed="rId4">
            <a:alphaModFix/>
          </a:blip>
          <a:stretch>
            <a:fillRect/>
          </a:stretch>
        </p:blipFill>
        <p:spPr>
          <a:xfrm>
            <a:off x="6660575" y="152400"/>
            <a:ext cx="2407225" cy="1348050"/>
          </a:xfrm>
          <a:prstGeom prst="rect">
            <a:avLst/>
          </a:prstGeom>
          <a:noFill/>
          <a:ln>
            <a:noFill/>
          </a:ln>
        </p:spPr>
      </p:pic>
      <p:sp>
        <p:nvSpPr>
          <p:cNvPr id="195" name="Google Shape;195;p23"/>
          <p:cNvSpPr txBox="1"/>
          <p:nvPr/>
        </p:nvSpPr>
        <p:spPr>
          <a:xfrm>
            <a:off x="4447775" y="1479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https://data.worldbank.org/indicator/NY.GDP.MKTP.CD</a:t>
            </a:r>
            <a:endParaRPr/>
          </a:p>
        </p:txBody>
      </p:sp>
      <p:sp>
        <p:nvSpPr>
          <p:cNvPr id="196" name="Google Shape;196;p23"/>
          <p:cNvSpPr txBox="1"/>
          <p:nvPr/>
        </p:nvSpPr>
        <p:spPr>
          <a:xfrm rot="-177507">
            <a:off x="1605896" y="3429848"/>
            <a:ext cx="1662416" cy="6155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Agricultural Census</a:t>
            </a:r>
            <a:r>
              <a:rPr lang="en"/>
              <a:t> </a:t>
            </a:r>
            <a:endParaRPr/>
          </a:p>
        </p:txBody>
      </p:sp>
      <p:sp>
        <p:nvSpPr>
          <p:cNvPr id="197" name="Google Shape;197;p23"/>
          <p:cNvSpPr txBox="1"/>
          <p:nvPr/>
        </p:nvSpPr>
        <p:spPr>
          <a:xfrm rot="332929">
            <a:off x="611403" y="3508454"/>
            <a:ext cx="1374440" cy="6157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Population Census</a:t>
            </a:r>
            <a:r>
              <a:rPr lang="en"/>
              <a:t> </a:t>
            </a:r>
            <a:endParaRPr/>
          </a:p>
        </p:txBody>
      </p:sp>
      <p:sp>
        <p:nvSpPr>
          <p:cNvPr id="198" name="Google Shape;198;p23"/>
          <p:cNvSpPr txBox="1"/>
          <p:nvPr/>
        </p:nvSpPr>
        <p:spPr>
          <a:xfrm>
            <a:off x="1684425" y="4124025"/>
            <a:ext cx="1662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Household surveys</a:t>
            </a:r>
            <a:endParaRPr/>
          </a:p>
        </p:txBody>
      </p:sp>
      <p:sp>
        <p:nvSpPr>
          <p:cNvPr id="199" name="Google Shape;199;p23"/>
          <p:cNvSpPr txBox="1"/>
          <p:nvPr/>
        </p:nvSpPr>
        <p:spPr>
          <a:xfrm>
            <a:off x="399550" y="4210975"/>
            <a:ext cx="1662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Income</a:t>
            </a:r>
            <a:endParaRPr b="1"/>
          </a:p>
          <a:p>
            <a:pPr marL="0" lvl="0" indent="0" algn="ctr" rtl="0">
              <a:spcBef>
                <a:spcPts val="0"/>
              </a:spcBef>
              <a:spcAft>
                <a:spcPts val="0"/>
              </a:spcAft>
              <a:buNone/>
            </a:pPr>
            <a:r>
              <a:rPr lang="en" b="1"/>
              <a:t>surveys</a:t>
            </a:r>
            <a:endParaRPr/>
          </a:p>
        </p:txBody>
      </p:sp>
      <p:sp>
        <p:nvSpPr>
          <p:cNvPr id="200" name="Google Shape;200;p23"/>
          <p:cNvSpPr txBox="1"/>
          <p:nvPr/>
        </p:nvSpPr>
        <p:spPr>
          <a:xfrm>
            <a:off x="881421" y="2787930"/>
            <a:ext cx="166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PPP surveys</a:t>
            </a:r>
            <a:endParaRPr/>
          </a:p>
        </p:txBody>
      </p:sp>
      <p:sp>
        <p:nvSpPr>
          <p:cNvPr id="201" name="Google Shape;201;p23"/>
          <p:cNvSpPr txBox="1"/>
          <p:nvPr/>
        </p:nvSpPr>
        <p:spPr>
          <a:xfrm>
            <a:off x="956871" y="1973105"/>
            <a:ext cx="1662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National accounts data</a:t>
            </a:r>
            <a:endParaRPr/>
          </a:p>
        </p:txBody>
      </p:sp>
      <p:sp>
        <p:nvSpPr>
          <p:cNvPr id="202" name="Google Shape;202;p23"/>
          <p:cNvSpPr/>
          <p:nvPr/>
        </p:nvSpPr>
        <p:spPr>
          <a:xfrm>
            <a:off x="2707725" y="2303450"/>
            <a:ext cx="695100" cy="528600"/>
          </a:xfrm>
          <a:prstGeom prst="mathEqual">
            <a:avLst>
              <a:gd name="adj1" fmla="val 23520"/>
              <a:gd name="adj2" fmla="val 1176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txBox="1"/>
          <p:nvPr/>
        </p:nvSpPr>
        <p:spPr>
          <a:xfrm>
            <a:off x="3326625" y="2217750"/>
            <a:ext cx="1596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t>Local currency</a:t>
            </a:r>
            <a:r>
              <a:rPr lang="en"/>
              <a:t> </a:t>
            </a:r>
            <a:endParaRPr/>
          </a:p>
        </p:txBody>
      </p:sp>
      <p:pic>
        <p:nvPicPr>
          <p:cNvPr id="204" name="Google Shape;204;p23"/>
          <p:cNvPicPr preferRelativeResize="0"/>
          <p:nvPr/>
        </p:nvPicPr>
        <p:blipFill>
          <a:blip r:embed="rId5">
            <a:alphaModFix/>
          </a:blip>
          <a:stretch>
            <a:fillRect/>
          </a:stretch>
        </p:blipFill>
        <p:spPr>
          <a:xfrm>
            <a:off x="4722250" y="2141550"/>
            <a:ext cx="815201" cy="815201"/>
          </a:xfrm>
          <a:prstGeom prst="rect">
            <a:avLst/>
          </a:prstGeom>
          <a:noFill/>
          <a:ln>
            <a:noFill/>
          </a:ln>
        </p:spPr>
      </p:pic>
      <p:sp>
        <p:nvSpPr>
          <p:cNvPr id="205" name="Google Shape;205;p23"/>
          <p:cNvSpPr txBox="1"/>
          <p:nvPr/>
        </p:nvSpPr>
        <p:spPr>
          <a:xfrm>
            <a:off x="5402075" y="2195150"/>
            <a:ext cx="1596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t>Constant price</a:t>
            </a:r>
            <a:endParaRPr/>
          </a:p>
        </p:txBody>
      </p:sp>
      <p:pic>
        <p:nvPicPr>
          <p:cNvPr id="206" name="Google Shape;206;p23"/>
          <p:cNvPicPr preferRelativeResize="0"/>
          <p:nvPr/>
        </p:nvPicPr>
        <p:blipFill>
          <a:blip r:embed="rId5">
            <a:alphaModFix/>
          </a:blip>
          <a:stretch>
            <a:fillRect/>
          </a:stretch>
        </p:blipFill>
        <p:spPr>
          <a:xfrm>
            <a:off x="6942525" y="2087950"/>
            <a:ext cx="815201" cy="815201"/>
          </a:xfrm>
          <a:prstGeom prst="rect">
            <a:avLst/>
          </a:prstGeom>
          <a:noFill/>
          <a:ln>
            <a:noFill/>
          </a:ln>
        </p:spPr>
      </p:pic>
      <p:sp>
        <p:nvSpPr>
          <p:cNvPr id="207" name="Google Shape;207;p23"/>
          <p:cNvSpPr txBox="1"/>
          <p:nvPr/>
        </p:nvSpPr>
        <p:spPr>
          <a:xfrm>
            <a:off x="7547400" y="2217750"/>
            <a:ext cx="1596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t>2010 </a:t>
            </a:r>
            <a:endParaRPr sz="1700" b="1"/>
          </a:p>
          <a:p>
            <a:pPr marL="0" lvl="0" indent="0" algn="ctr" rtl="0">
              <a:spcBef>
                <a:spcPts val="0"/>
              </a:spcBef>
              <a:spcAft>
                <a:spcPts val="0"/>
              </a:spcAft>
              <a:buNone/>
            </a:pPr>
            <a:r>
              <a:rPr lang="en" sz="1700" b="1"/>
              <a:t>$USD</a:t>
            </a:r>
            <a:endParaRPr/>
          </a:p>
        </p:txBody>
      </p:sp>
      <p:pic>
        <p:nvPicPr>
          <p:cNvPr id="208" name="Google Shape;208;p23"/>
          <p:cNvPicPr preferRelativeResize="0"/>
          <p:nvPr/>
        </p:nvPicPr>
        <p:blipFill>
          <a:blip r:embed="rId6">
            <a:alphaModFix/>
          </a:blip>
          <a:stretch>
            <a:fillRect/>
          </a:stretch>
        </p:blipFill>
        <p:spPr>
          <a:xfrm>
            <a:off x="7547400" y="2850568"/>
            <a:ext cx="1520400" cy="2292932"/>
          </a:xfrm>
          <a:prstGeom prst="rect">
            <a:avLst/>
          </a:prstGeom>
          <a:noFill/>
          <a:ln>
            <a:noFill/>
          </a:ln>
        </p:spPr>
      </p:pic>
      <p:pic>
        <p:nvPicPr>
          <p:cNvPr id="209" name="Google Shape;209;p23"/>
          <p:cNvPicPr preferRelativeResize="0"/>
          <p:nvPr/>
        </p:nvPicPr>
        <p:blipFill>
          <a:blip r:embed="rId7">
            <a:alphaModFix/>
          </a:blip>
          <a:stretch>
            <a:fillRect/>
          </a:stretch>
        </p:blipFill>
        <p:spPr>
          <a:xfrm>
            <a:off x="3188750" y="3672050"/>
            <a:ext cx="1348050" cy="1348050"/>
          </a:xfrm>
          <a:prstGeom prst="rect">
            <a:avLst/>
          </a:prstGeom>
          <a:noFill/>
          <a:ln>
            <a:noFill/>
          </a:ln>
        </p:spPr>
      </p:pic>
      <p:pic>
        <p:nvPicPr>
          <p:cNvPr id="210" name="Google Shape;210;p23"/>
          <p:cNvPicPr preferRelativeResize="0"/>
          <p:nvPr/>
        </p:nvPicPr>
        <p:blipFill>
          <a:blip r:embed="rId7">
            <a:alphaModFix/>
          </a:blip>
          <a:stretch>
            <a:fillRect/>
          </a:stretch>
        </p:blipFill>
        <p:spPr>
          <a:xfrm>
            <a:off x="3651375" y="3672050"/>
            <a:ext cx="1348050" cy="1348050"/>
          </a:xfrm>
          <a:prstGeom prst="rect">
            <a:avLst/>
          </a:prstGeom>
          <a:noFill/>
          <a:ln>
            <a:noFill/>
          </a:ln>
        </p:spPr>
      </p:pic>
      <p:pic>
        <p:nvPicPr>
          <p:cNvPr id="211" name="Google Shape;211;p23"/>
          <p:cNvPicPr preferRelativeResize="0"/>
          <p:nvPr/>
        </p:nvPicPr>
        <p:blipFill>
          <a:blip r:embed="rId7">
            <a:alphaModFix/>
          </a:blip>
          <a:stretch>
            <a:fillRect/>
          </a:stretch>
        </p:blipFill>
        <p:spPr>
          <a:xfrm>
            <a:off x="4206788" y="3672050"/>
            <a:ext cx="1348050" cy="1348050"/>
          </a:xfrm>
          <a:prstGeom prst="rect">
            <a:avLst/>
          </a:prstGeom>
          <a:noFill/>
          <a:ln>
            <a:noFill/>
          </a:ln>
        </p:spPr>
      </p:pic>
      <p:pic>
        <p:nvPicPr>
          <p:cNvPr id="212" name="Google Shape;212;p23"/>
          <p:cNvPicPr preferRelativeResize="0"/>
          <p:nvPr/>
        </p:nvPicPr>
        <p:blipFill>
          <a:blip r:embed="rId7">
            <a:alphaModFix/>
          </a:blip>
          <a:stretch>
            <a:fillRect/>
          </a:stretch>
        </p:blipFill>
        <p:spPr>
          <a:xfrm>
            <a:off x="4741225" y="3672050"/>
            <a:ext cx="1348050" cy="1348050"/>
          </a:xfrm>
          <a:prstGeom prst="rect">
            <a:avLst/>
          </a:prstGeom>
          <a:noFill/>
          <a:ln>
            <a:noFill/>
          </a:ln>
        </p:spPr>
      </p:pic>
      <p:pic>
        <p:nvPicPr>
          <p:cNvPr id="213" name="Google Shape;213;p23"/>
          <p:cNvPicPr preferRelativeResize="0"/>
          <p:nvPr/>
        </p:nvPicPr>
        <p:blipFill>
          <a:blip r:embed="rId7">
            <a:alphaModFix/>
          </a:blip>
          <a:stretch>
            <a:fillRect/>
          </a:stretch>
        </p:blipFill>
        <p:spPr>
          <a:xfrm>
            <a:off x="5093750" y="3672050"/>
            <a:ext cx="1348050" cy="1348050"/>
          </a:xfrm>
          <a:prstGeom prst="rect">
            <a:avLst/>
          </a:prstGeom>
          <a:noFill/>
          <a:ln>
            <a:noFill/>
          </a:ln>
        </p:spPr>
      </p:pic>
      <p:pic>
        <p:nvPicPr>
          <p:cNvPr id="214" name="Google Shape;214;p23"/>
          <p:cNvPicPr preferRelativeResize="0"/>
          <p:nvPr/>
        </p:nvPicPr>
        <p:blipFill>
          <a:blip r:embed="rId7">
            <a:alphaModFix/>
          </a:blip>
          <a:stretch>
            <a:fillRect/>
          </a:stretch>
        </p:blipFill>
        <p:spPr>
          <a:xfrm>
            <a:off x="5398550" y="3672050"/>
            <a:ext cx="1348050" cy="1348050"/>
          </a:xfrm>
          <a:prstGeom prst="rect">
            <a:avLst/>
          </a:prstGeom>
          <a:noFill/>
          <a:ln>
            <a:noFill/>
          </a:ln>
        </p:spPr>
      </p:pic>
      <p:pic>
        <p:nvPicPr>
          <p:cNvPr id="215" name="Google Shape;215;p23"/>
          <p:cNvPicPr preferRelativeResize="0"/>
          <p:nvPr/>
        </p:nvPicPr>
        <p:blipFill>
          <a:blip r:embed="rId7">
            <a:alphaModFix/>
          </a:blip>
          <a:stretch>
            <a:fillRect/>
          </a:stretch>
        </p:blipFill>
        <p:spPr>
          <a:xfrm>
            <a:off x="5855750" y="3672050"/>
            <a:ext cx="1348050" cy="1348050"/>
          </a:xfrm>
          <a:prstGeom prst="rect">
            <a:avLst/>
          </a:prstGeom>
          <a:noFill/>
          <a:ln>
            <a:noFill/>
          </a:ln>
        </p:spPr>
      </p:pic>
      <p:pic>
        <p:nvPicPr>
          <p:cNvPr id="216" name="Google Shape;216;p23"/>
          <p:cNvPicPr preferRelativeResize="0"/>
          <p:nvPr/>
        </p:nvPicPr>
        <p:blipFill>
          <a:blip r:embed="rId7">
            <a:alphaModFix/>
          </a:blip>
          <a:stretch>
            <a:fillRect/>
          </a:stretch>
        </p:blipFill>
        <p:spPr>
          <a:xfrm>
            <a:off x="6312950" y="3672050"/>
            <a:ext cx="1348050" cy="1348050"/>
          </a:xfrm>
          <a:prstGeom prst="rect">
            <a:avLst/>
          </a:prstGeom>
          <a:noFill/>
          <a:ln>
            <a:noFill/>
          </a:ln>
        </p:spPr>
      </p:pic>
      <p:sp>
        <p:nvSpPr>
          <p:cNvPr id="217" name="Google Shape;217;p23"/>
          <p:cNvSpPr txBox="1"/>
          <p:nvPr/>
        </p:nvSpPr>
        <p:spPr>
          <a:xfrm>
            <a:off x="3607625"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AT</a:t>
            </a:r>
            <a:endParaRPr sz="2000" b="1"/>
          </a:p>
        </p:txBody>
      </p:sp>
      <p:sp>
        <p:nvSpPr>
          <p:cNvPr id="218" name="Google Shape;218;p23"/>
          <p:cNvSpPr txBox="1"/>
          <p:nvPr/>
        </p:nvSpPr>
        <p:spPr>
          <a:xfrm>
            <a:off x="4047575"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BE</a:t>
            </a:r>
            <a:endParaRPr sz="2000" b="1"/>
          </a:p>
        </p:txBody>
      </p:sp>
      <p:sp>
        <p:nvSpPr>
          <p:cNvPr id="219" name="Google Shape;219;p23"/>
          <p:cNvSpPr txBox="1"/>
          <p:nvPr/>
        </p:nvSpPr>
        <p:spPr>
          <a:xfrm>
            <a:off x="45828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DE</a:t>
            </a:r>
            <a:endParaRPr sz="2000" b="1"/>
          </a:p>
        </p:txBody>
      </p:sp>
      <p:sp>
        <p:nvSpPr>
          <p:cNvPr id="220" name="Google Shape;220;p23"/>
          <p:cNvSpPr txBox="1"/>
          <p:nvPr/>
        </p:nvSpPr>
        <p:spPr>
          <a:xfrm>
            <a:off x="50400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FL</a:t>
            </a:r>
            <a:endParaRPr sz="2000" b="1"/>
          </a:p>
        </p:txBody>
      </p:sp>
      <p:sp>
        <p:nvSpPr>
          <p:cNvPr id="221" name="Google Shape;221;p23"/>
          <p:cNvSpPr txBox="1"/>
          <p:nvPr/>
        </p:nvSpPr>
        <p:spPr>
          <a:xfrm>
            <a:off x="54210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SL</a:t>
            </a:r>
            <a:endParaRPr sz="2000" b="1"/>
          </a:p>
        </p:txBody>
      </p:sp>
      <p:sp>
        <p:nvSpPr>
          <p:cNvPr id="222" name="Google Shape;222;p23"/>
          <p:cNvSpPr txBox="1"/>
          <p:nvPr/>
        </p:nvSpPr>
        <p:spPr>
          <a:xfrm>
            <a:off x="58020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SW</a:t>
            </a:r>
            <a:endParaRPr sz="2000" b="1"/>
          </a:p>
        </p:txBody>
      </p:sp>
      <p:sp>
        <p:nvSpPr>
          <p:cNvPr id="223" name="Google Shape;223;p23"/>
          <p:cNvSpPr txBox="1"/>
          <p:nvPr/>
        </p:nvSpPr>
        <p:spPr>
          <a:xfrm>
            <a:off x="63354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SI</a:t>
            </a:r>
            <a:endParaRPr sz="2000" b="1"/>
          </a:p>
        </p:txBody>
      </p:sp>
      <p:sp>
        <p:nvSpPr>
          <p:cNvPr id="224" name="Google Shape;224;p23"/>
          <p:cNvSpPr txBox="1"/>
          <p:nvPr/>
        </p:nvSpPr>
        <p:spPr>
          <a:xfrm>
            <a:off x="6792613" y="4234825"/>
            <a:ext cx="81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SP</a:t>
            </a:r>
            <a:endParaRPr sz="2000" b="1"/>
          </a:p>
        </p:txBody>
      </p:sp>
      <p:sp>
        <p:nvSpPr>
          <p:cNvPr id="225" name="Google Shape;225;p23"/>
          <p:cNvSpPr txBox="1"/>
          <p:nvPr/>
        </p:nvSpPr>
        <p:spPr>
          <a:xfrm>
            <a:off x="4270642" y="3264325"/>
            <a:ext cx="240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Data from 2011-2020</a:t>
            </a:r>
            <a:endParaRPr sz="1800" b="1"/>
          </a:p>
        </p:txBody>
      </p:sp>
      <p:sp>
        <p:nvSpPr>
          <p:cNvPr id="226" name="Google Shape;226;p23"/>
          <p:cNvSpPr txBox="1">
            <a:spLocks noGrp="1"/>
          </p:cNvSpPr>
          <p:nvPr>
            <p:ph type="title"/>
          </p:nvPr>
        </p:nvSpPr>
        <p:spPr>
          <a:xfrm>
            <a:off x="75950" y="121150"/>
            <a:ext cx="4496100" cy="97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b="1"/>
              <a:t>Collected from 266 Countries/Territories between 1960-2020</a:t>
            </a:r>
            <a:endParaRPr sz="1700"/>
          </a:p>
        </p:txBody>
      </p:sp>
      <p:sp>
        <p:nvSpPr>
          <p:cNvPr id="227" name="Google Shape;227;p23"/>
          <p:cNvSpPr txBox="1"/>
          <p:nvPr/>
        </p:nvSpPr>
        <p:spPr>
          <a:xfrm rot="-494">
            <a:off x="4613000" y="277010"/>
            <a:ext cx="2089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u="sng">
                <a:latin typeface="Times New Roman"/>
                <a:ea typeface="Times New Roman"/>
                <a:cs typeface="Times New Roman"/>
                <a:sym typeface="Times New Roman"/>
              </a:rPr>
              <a:t>Financial Data</a:t>
            </a:r>
            <a:endParaRPr sz="3200" b="1" u="sng">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p:cTn id="12" dur="1000"/>
                                        <p:tgtEl>
                                          <p:spTgt spid="196"/>
                                        </p:tgtEl>
                                      </p:cBhvr>
                                    </p:animEffect>
                                  </p:childTnLst>
                                </p:cTn>
                              </p:par>
                              <p:par>
                                <p:cTn id="13" presetID="10" presetClass="entr" presetSubtype="0" fill="hold" nodeType="with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10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8"/>
                                        </p:tgtEl>
                                        <p:attrNameLst>
                                          <p:attrName>style.visibility</p:attrName>
                                        </p:attrNameLst>
                                      </p:cBhvr>
                                      <p:to>
                                        <p:strVal val="visible"/>
                                      </p:to>
                                    </p:set>
                                    <p:animEffect transition="in" filter="fade">
                                      <p:cBhvr>
                                        <p:cTn id="18" dur="1000"/>
                                        <p:tgtEl>
                                          <p:spTgt spid="198"/>
                                        </p:tgtEl>
                                      </p:cBhvr>
                                    </p:animEffect>
                                  </p:childTnLst>
                                </p:cTn>
                              </p:par>
                              <p:par>
                                <p:cTn id="19" presetID="10" presetClass="entr" presetSubtype="0" fill="hold" nodeType="withEffect">
                                  <p:stCondLst>
                                    <p:cond delay="0"/>
                                  </p:stCondLst>
                                  <p:childTnLst>
                                    <p:set>
                                      <p:cBhvr>
                                        <p:cTn id="20" dur="1" fill="hold">
                                          <p:stCondLst>
                                            <p:cond delay="0"/>
                                          </p:stCondLst>
                                        </p:cTn>
                                        <p:tgtEl>
                                          <p:spTgt spid="200"/>
                                        </p:tgtEl>
                                        <p:attrNameLst>
                                          <p:attrName>style.visibility</p:attrName>
                                        </p:attrNameLst>
                                      </p:cBhvr>
                                      <p:to>
                                        <p:strVal val="visible"/>
                                      </p:to>
                                    </p:set>
                                    <p:animEffect transition="in" filter="fade">
                                      <p:cBhvr>
                                        <p:cTn id="21" dur="1000"/>
                                        <p:tgtEl>
                                          <p:spTgt spid="200"/>
                                        </p:tgtEl>
                                      </p:cBhvr>
                                    </p:animEffect>
                                  </p:childTnLst>
                                </p:cTn>
                              </p:par>
                              <p:par>
                                <p:cTn id="22" presetID="10" presetClass="entr" presetSubtype="0" fill="hold" nodeType="withEffect">
                                  <p:stCondLst>
                                    <p:cond delay="0"/>
                                  </p:stCondLst>
                                  <p:childTnLst>
                                    <p:set>
                                      <p:cBhvr>
                                        <p:cTn id="23" dur="1" fill="hold">
                                          <p:stCondLst>
                                            <p:cond delay="0"/>
                                          </p:stCondLst>
                                        </p:cTn>
                                        <p:tgtEl>
                                          <p:spTgt spid="201"/>
                                        </p:tgtEl>
                                        <p:attrNameLst>
                                          <p:attrName>style.visibility</p:attrName>
                                        </p:attrNameLst>
                                      </p:cBhvr>
                                      <p:to>
                                        <p:strVal val="visible"/>
                                      </p:to>
                                    </p:set>
                                    <p:animEffect transition="in" filter="fade">
                                      <p:cBhvr>
                                        <p:cTn id="24" dur="1000"/>
                                        <p:tgtEl>
                                          <p:spTgt spid="201"/>
                                        </p:tgtEl>
                                      </p:cBhvr>
                                    </p:animEffect>
                                  </p:childTnLst>
                                </p:cTn>
                              </p:par>
                              <p:par>
                                <p:cTn id="25" presetID="10"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1000"/>
                                        <p:tgtEl>
                                          <p:spTgt spid="1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1000"/>
                                        <p:tgtEl>
                                          <p:spTgt spid="202"/>
                                        </p:tgtEl>
                                      </p:cBhvr>
                                    </p:animEffect>
                                  </p:childTnLst>
                                </p:cTn>
                              </p:par>
                              <p:par>
                                <p:cTn id="33" presetID="10" presetClass="entr" presetSubtype="0" fill="hold" nodeType="with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fade">
                                      <p:cBhvr>
                                        <p:cTn id="35" dur="1100"/>
                                        <p:tgtEl>
                                          <p:spTgt spid="20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fade">
                                      <p:cBhvr>
                                        <p:cTn id="40" dur="1000"/>
                                        <p:tgtEl>
                                          <p:spTgt spid="204"/>
                                        </p:tgtEl>
                                      </p:cBhvr>
                                    </p:animEffect>
                                  </p:childTnLst>
                                </p:cTn>
                              </p:par>
                              <p:par>
                                <p:cTn id="41" presetID="10" presetClass="entr" presetSubtype="0" fill="hold" nodeType="withEffect">
                                  <p:stCondLst>
                                    <p:cond delay="0"/>
                                  </p:stCondLst>
                                  <p:childTnLst>
                                    <p:set>
                                      <p:cBhvr>
                                        <p:cTn id="42" dur="1" fill="hold">
                                          <p:stCondLst>
                                            <p:cond delay="0"/>
                                          </p:stCondLst>
                                        </p:cTn>
                                        <p:tgtEl>
                                          <p:spTgt spid="205"/>
                                        </p:tgtEl>
                                        <p:attrNameLst>
                                          <p:attrName>style.visibility</p:attrName>
                                        </p:attrNameLst>
                                      </p:cBhvr>
                                      <p:to>
                                        <p:strVal val="visible"/>
                                      </p:to>
                                    </p:set>
                                    <p:animEffect transition="in" filter="fade">
                                      <p:cBhvr>
                                        <p:cTn id="43" dur="1000"/>
                                        <p:tgtEl>
                                          <p:spTgt spid="20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6"/>
                                        </p:tgtEl>
                                        <p:attrNameLst>
                                          <p:attrName>style.visibility</p:attrName>
                                        </p:attrNameLst>
                                      </p:cBhvr>
                                      <p:to>
                                        <p:strVal val="visible"/>
                                      </p:to>
                                    </p:set>
                                    <p:animEffect transition="in" filter="fade">
                                      <p:cBhvr>
                                        <p:cTn id="48" dur="1000"/>
                                        <p:tgtEl>
                                          <p:spTgt spid="206"/>
                                        </p:tgtEl>
                                      </p:cBhvr>
                                    </p:animEffect>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10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1000"/>
                                        <p:tgtEl>
                                          <p:spTgt spid="208"/>
                                        </p:tgtEl>
                                      </p:cBhvr>
                                    </p:animEffect>
                                  </p:childTnLst>
                                </p:cTn>
                              </p:par>
                              <p:par>
                                <p:cTn id="57" presetID="10"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animEffect transition="in" filter="fade">
                                      <p:cBhvr>
                                        <p:cTn id="59" dur="1000"/>
                                        <p:tgtEl>
                                          <p:spTgt spid="210"/>
                                        </p:tgtEl>
                                      </p:cBhvr>
                                    </p:animEffect>
                                  </p:childTnLst>
                                </p:cTn>
                              </p:par>
                              <p:par>
                                <p:cTn id="60" presetID="10" presetClass="entr" presetSubtype="0" fill="hold" nodeType="withEffect">
                                  <p:stCondLst>
                                    <p:cond delay="0"/>
                                  </p:stCondLst>
                                  <p:childTnLst>
                                    <p:set>
                                      <p:cBhvr>
                                        <p:cTn id="61" dur="1" fill="hold">
                                          <p:stCondLst>
                                            <p:cond delay="0"/>
                                          </p:stCondLst>
                                        </p:cTn>
                                        <p:tgtEl>
                                          <p:spTgt spid="211"/>
                                        </p:tgtEl>
                                        <p:attrNameLst>
                                          <p:attrName>style.visibility</p:attrName>
                                        </p:attrNameLst>
                                      </p:cBhvr>
                                      <p:to>
                                        <p:strVal val="visible"/>
                                      </p:to>
                                    </p:set>
                                    <p:animEffect transition="in" filter="fade">
                                      <p:cBhvr>
                                        <p:cTn id="62" dur="1000"/>
                                        <p:tgtEl>
                                          <p:spTgt spid="211"/>
                                        </p:tgtEl>
                                      </p:cBhvr>
                                    </p:animEffect>
                                  </p:childTnLst>
                                </p:cTn>
                              </p:par>
                              <p:par>
                                <p:cTn id="63" presetID="10" presetClass="entr" presetSubtype="0" fill="hold" nodeType="withEffect">
                                  <p:stCondLst>
                                    <p:cond delay="0"/>
                                  </p:stCondLst>
                                  <p:childTnLst>
                                    <p:set>
                                      <p:cBhvr>
                                        <p:cTn id="64" dur="1" fill="hold">
                                          <p:stCondLst>
                                            <p:cond delay="0"/>
                                          </p:stCondLst>
                                        </p:cTn>
                                        <p:tgtEl>
                                          <p:spTgt spid="212"/>
                                        </p:tgtEl>
                                        <p:attrNameLst>
                                          <p:attrName>style.visibility</p:attrName>
                                        </p:attrNameLst>
                                      </p:cBhvr>
                                      <p:to>
                                        <p:strVal val="visible"/>
                                      </p:to>
                                    </p:set>
                                    <p:animEffect transition="in" filter="fade">
                                      <p:cBhvr>
                                        <p:cTn id="65" dur="1000"/>
                                        <p:tgtEl>
                                          <p:spTgt spid="212"/>
                                        </p:tgtEl>
                                      </p:cBhvr>
                                    </p:animEffect>
                                  </p:childTnLst>
                                </p:cTn>
                              </p:par>
                              <p:par>
                                <p:cTn id="66" presetID="10" presetClass="entr" presetSubtype="0" fill="hold" nodeType="with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1000"/>
                                        <p:tgtEl>
                                          <p:spTgt spid="213"/>
                                        </p:tgtEl>
                                      </p:cBhvr>
                                    </p:animEffect>
                                  </p:childTnLst>
                                </p:cTn>
                              </p:par>
                              <p:par>
                                <p:cTn id="69" presetID="10" presetClass="entr" presetSubtype="0" fill="hold" nodeType="withEffect">
                                  <p:stCondLst>
                                    <p:cond delay="0"/>
                                  </p:stCondLst>
                                  <p:childTnLst>
                                    <p:set>
                                      <p:cBhvr>
                                        <p:cTn id="70" dur="1" fill="hold">
                                          <p:stCondLst>
                                            <p:cond delay="0"/>
                                          </p:stCondLst>
                                        </p:cTn>
                                        <p:tgtEl>
                                          <p:spTgt spid="214"/>
                                        </p:tgtEl>
                                        <p:attrNameLst>
                                          <p:attrName>style.visibility</p:attrName>
                                        </p:attrNameLst>
                                      </p:cBhvr>
                                      <p:to>
                                        <p:strVal val="visible"/>
                                      </p:to>
                                    </p:set>
                                    <p:animEffect transition="in" filter="fade">
                                      <p:cBhvr>
                                        <p:cTn id="71" dur="1000"/>
                                        <p:tgtEl>
                                          <p:spTgt spid="214"/>
                                        </p:tgtEl>
                                      </p:cBhvr>
                                    </p:animEffect>
                                  </p:childTnLst>
                                </p:cTn>
                              </p:par>
                              <p:par>
                                <p:cTn id="72" presetID="10" presetClass="entr" presetSubtype="0" fill="hold" nodeType="withEffect">
                                  <p:stCondLst>
                                    <p:cond delay="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1000"/>
                                        <p:tgtEl>
                                          <p:spTgt spid="215"/>
                                        </p:tgtEl>
                                      </p:cBhvr>
                                    </p:animEffect>
                                  </p:childTnLst>
                                </p:cTn>
                              </p:par>
                              <p:par>
                                <p:cTn id="75" presetID="10" presetClass="entr" presetSubtype="0" fill="hold" nodeType="withEffect">
                                  <p:stCondLst>
                                    <p:cond delay="0"/>
                                  </p:stCondLst>
                                  <p:childTnLst>
                                    <p:set>
                                      <p:cBhvr>
                                        <p:cTn id="76" dur="1" fill="hold">
                                          <p:stCondLst>
                                            <p:cond delay="0"/>
                                          </p:stCondLst>
                                        </p:cTn>
                                        <p:tgtEl>
                                          <p:spTgt spid="216"/>
                                        </p:tgtEl>
                                        <p:attrNameLst>
                                          <p:attrName>style.visibility</p:attrName>
                                        </p:attrNameLst>
                                      </p:cBhvr>
                                      <p:to>
                                        <p:strVal val="visible"/>
                                      </p:to>
                                    </p:set>
                                    <p:animEffect transition="in" filter="fade">
                                      <p:cBhvr>
                                        <p:cTn id="77" dur="1000"/>
                                        <p:tgtEl>
                                          <p:spTgt spid="216"/>
                                        </p:tgtEl>
                                      </p:cBhvr>
                                    </p:animEffect>
                                  </p:childTnLst>
                                </p:cTn>
                              </p:par>
                              <p:par>
                                <p:cTn id="78" presetID="10" presetClass="entr" presetSubtype="0" fill="hold" nodeType="withEffect">
                                  <p:stCondLst>
                                    <p:cond delay="0"/>
                                  </p:stCondLst>
                                  <p:childTnLst>
                                    <p:set>
                                      <p:cBhvr>
                                        <p:cTn id="79" dur="1" fill="hold">
                                          <p:stCondLst>
                                            <p:cond delay="0"/>
                                          </p:stCondLst>
                                        </p:cTn>
                                        <p:tgtEl>
                                          <p:spTgt spid="217"/>
                                        </p:tgtEl>
                                        <p:attrNameLst>
                                          <p:attrName>style.visibility</p:attrName>
                                        </p:attrNameLst>
                                      </p:cBhvr>
                                      <p:to>
                                        <p:strVal val="visible"/>
                                      </p:to>
                                    </p:set>
                                    <p:animEffect transition="in" filter="fade">
                                      <p:cBhvr>
                                        <p:cTn id="80" dur="1000"/>
                                        <p:tgtEl>
                                          <p:spTgt spid="217"/>
                                        </p:tgtEl>
                                      </p:cBhvr>
                                    </p:animEffect>
                                  </p:childTnLst>
                                </p:cTn>
                              </p:par>
                              <p:par>
                                <p:cTn id="81" presetID="10"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animEffect transition="in" filter="fade">
                                      <p:cBhvr>
                                        <p:cTn id="83" dur="1000"/>
                                        <p:tgtEl>
                                          <p:spTgt spid="218"/>
                                        </p:tgtEl>
                                      </p:cBhvr>
                                    </p:animEffect>
                                  </p:childTnLst>
                                </p:cTn>
                              </p:par>
                              <p:par>
                                <p:cTn id="84" presetID="10" presetClass="entr" presetSubtype="0"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fade">
                                      <p:cBhvr>
                                        <p:cTn id="86" dur="1000"/>
                                        <p:tgtEl>
                                          <p:spTgt spid="219"/>
                                        </p:tgtEl>
                                      </p:cBhvr>
                                    </p:animEffect>
                                  </p:childTnLst>
                                </p:cTn>
                              </p:par>
                              <p:par>
                                <p:cTn id="87" presetID="10" presetClass="entr" presetSubtype="0" fill="hold" nodeType="withEffect">
                                  <p:stCondLst>
                                    <p:cond delay="0"/>
                                  </p:stCondLst>
                                  <p:childTnLst>
                                    <p:set>
                                      <p:cBhvr>
                                        <p:cTn id="88" dur="1" fill="hold">
                                          <p:stCondLst>
                                            <p:cond delay="0"/>
                                          </p:stCondLst>
                                        </p:cTn>
                                        <p:tgtEl>
                                          <p:spTgt spid="220"/>
                                        </p:tgtEl>
                                        <p:attrNameLst>
                                          <p:attrName>style.visibility</p:attrName>
                                        </p:attrNameLst>
                                      </p:cBhvr>
                                      <p:to>
                                        <p:strVal val="visible"/>
                                      </p:to>
                                    </p:set>
                                    <p:animEffect transition="in" filter="fade">
                                      <p:cBhvr>
                                        <p:cTn id="89" dur="1000"/>
                                        <p:tgtEl>
                                          <p:spTgt spid="220"/>
                                        </p:tgtEl>
                                      </p:cBhvr>
                                    </p:animEffect>
                                  </p:childTnLst>
                                </p:cTn>
                              </p:par>
                              <p:par>
                                <p:cTn id="90" presetID="10" presetClass="entr" presetSubtype="0" fill="hold" nodeType="withEffect">
                                  <p:stCondLst>
                                    <p:cond delay="0"/>
                                  </p:stCondLst>
                                  <p:childTnLst>
                                    <p:set>
                                      <p:cBhvr>
                                        <p:cTn id="91" dur="1" fill="hold">
                                          <p:stCondLst>
                                            <p:cond delay="0"/>
                                          </p:stCondLst>
                                        </p:cTn>
                                        <p:tgtEl>
                                          <p:spTgt spid="221"/>
                                        </p:tgtEl>
                                        <p:attrNameLst>
                                          <p:attrName>style.visibility</p:attrName>
                                        </p:attrNameLst>
                                      </p:cBhvr>
                                      <p:to>
                                        <p:strVal val="visible"/>
                                      </p:to>
                                    </p:set>
                                    <p:animEffect transition="in" filter="fade">
                                      <p:cBhvr>
                                        <p:cTn id="92" dur="1000"/>
                                        <p:tgtEl>
                                          <p:spTgt spid="221"/>
                                        </p:tgtEl>
                                      </p:cBhvr>
                                    </p:animEffect>
                                  </p:childTnLst>
                                </p:cTn>
                              </p:par>
                              <p:par>
                                <p:cTn id="93" presetID="10" presetClass="entr" presetSubtype="0" fill="hold" nodeType="withEffect">
                                  <p:stCondLst>
                                    <p:cond delay="0"/>
                                  </p:stCondLst>
                                  <p:childTnLst>
                                    <p:set>
                                      <p:cBhvr>
                                        <p:cTn id="94" dur="1" fill="hold">
                                          <p:stCondLst>
                                            <p:cond delay="0"/>
                                          </p:stCondLst>
                                        </p:cTn>
                                        <p:tgtEl>
                                          <p:spTgt spid="222"/>
                                        </p:tgtEl>
                                        <p:attrNameLst>
                                          <p:attrName>style.visibility</p:attrName>
                                        </p:attrNameLst>
                                      </p:cBhvr>
                                      <p:to>
                                        <p:strVal val="visible"/>
                                      </p:to>
                                    </p:set>
                                    <p:animEffect transition="in" filter="fade">
                                      <p:cBhvr>
                                        <p:cTn id="95" dur="1000"/>
                                        <p:tgtEl>
                                          <p:spTgt spid="222"/>
                                        </p:tgtEl>
                                      </p:cBhvr>
                                    </p:animEffect>
                                  </p:childTnLst>
                                </p:cTn>
                              </p:par>
                              <p:par>
                                <p:cTn id="96" presetID="10" presetClass="entr" presetSubtype="0" fill="hold" nodeType="with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fade">
                                      <p:cBhvr>
                                        <p:cTn id="98" dur="1000"/>
                                        <p:tgtEl>
                                          <p:spTgt spid="223"/>
                                        </p:tgtEl>
                                      </p:cBhvr>
                                    </p:animEffect>
                                  </p:childTnLst>
                                </p:cTn>
                              </p:par>
                              <p:par>
                                <p:cTn id="99" presetID="10" presetClass="entr" presetSubtype="0" fill="hold" nodeType="withEffect">
                                  <p:stCondLst>
                                    <p:cond delay="0"/>
                                  </p:stCondLst>
                                  <p:childTnLst>
                                    <p:set>
                                      <p:cBhvr>
                                        <p:cTn id="100" dur="1" fill="hold">
                                          <p:stCondLst>
                                            <p:cond delay="0"/>
                                          </p:stCondLst>
                                        </p:cTn>
                                        <p:tgtEl>
                                          <p:spTgt spid="224"/>
                                        </p:tgtEl>
                                        <p:attrNameLst>
                                          <p:attrName>style.visibility</p:attrName>
                                        </p:attrNameLst>
                                      </p:cBhvr>
                                      <p:to>
                                        <p:strVal val="visible"/>
                                      </p:to>
                                    </p:set>
                                    <p:animEffect transition="in" filter="fade">
                                      <p:cBhvr>
                                        <p:cTn id="101" dur="1000"/>
                                        <p:tgtEl>
                                          <p:spTgt spid="224"/>
                                        </p:tgtEl>
                                      </p:cBhvr>
                                    </p:animEffect>
                                  </p:childTnLst>
                                </p:cTn>
                              </p:par>
                              <p:par>
                                <p:cTn id="102" presetID="10" presetClass="entr" presetSubtype="0" fill="hold" nodeType="withEffect">
                                  <p:stCondLst>
                                    <p:cond delay="0"/>
                                  </p:stCondLst>
                                  <p:childTnLst>
                                    <p:set>
                                      <p:cBhvr>
                                        <p:cTn id="103" dur="1" fill="hold">
                                          <p:stCondLst>
                                            <p:cond delay="0"/>
                                          </p:stCondLst>
                                        </p:cTn>
                                        <p:tgtEl>
                                          <p:spTgt spid="225"/>
                                        </p:tgtEl>
                                        <p:attrNameLst>
                                          <p:attrName>style.visibility</p:attrName>
                                        </p:attrNameLst>
                                      </p:cBhvr>
                                      <p:to>
                                        <p:strVal val="visible"/>
                                      </p:to>
                                    </p:set>
                                    <p:animEffect transition="in" filter="fade">
                                      <p:cBhvr>
                                        <p:cTn id="104" dur="1000"/>
                                        <p:tgtEl>
                                          <p:spTgt spid="225"/>
                                        </p:tgtEl>
                                      </p:cBhvr>
                                    </p:animEffect>
                                  </p:childTnLst>
                                </p:cTn>
                              </p:par>
                              <p:par>
                                <p:cTn id="105" presetID="10" presetClass="entr" presetSubtype="0" fill="hold" nodeType="withEffect">
                                  <p:stCondLst>
                                    <p:cond delay="0"/>
                                  </p:stCondLst>
                                  <p:childTnLst>
                                    <p:set>
                                      <p:cBhvr>
                                        <p:cTn id="106" dur="1" fill="hold">
                                          <p:stCondLst>
                                            <p:cond delay="0"/>
                                          </p:stCondLst>
                                        </p:cTn>
                                        <p:tgtEl>
                                          <p:spTgt spid="209"/>
                                        </p:tgtEl>
                                        <p:attrNameLst>
                                          <p:attrName>style.visibility</p:attrName>
                                        </p:attrNameLst>
                                      </p:cBhvr>
                                      <p:to>
                                        <p:strVal val="visible"/>
                                      </p:to>
                                    </p:set>
                                    <p:animEffect transition="in" filter="fade">
                                      <p:cBhvr>
                                        <p:cTn id="10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4"/>
          <p:cNvPicPr preferRelativeResize="0"/>
          <p:nvPr/>
        </p:nvPicPr>
        <p:blipFill rotWithShape="1">
          <a:blip r:embed="rId3">
            <a:alphaModFix/>
          </a:blip>
          <a:srcRect t="2808"/>
          <a:stretch/>
        </p:blipFill>
        <p:spPr>
          <a:xfrm>
            <a:off x="170950" y="1459400"/>
            <a:ext cx="4318850" cy="2851574"/>
          </a:xfrm>
          <a:prstGeom prst="rect">
            <a:avLst/>
          </a:prstGeom>
          <a:noFill/>
          <a:ln>
            <a:noFill/>
          </a:ln>
        </p:spPr>
      </p:pic>
      <p:pic>
        <p:nvPicPr>
          <p:cNvPr id="233" name="Google Shape;233;p24"/>
          <p:cNvPicPr preferRelativeResize="0"/>
          <p:nvPr/>
        </p:nvPicPr>
        <p:blipFill rotWithShape="1">
          <a:blip r:embed="rId4">
            <a:alphaModFix/>
          </a:blip>
          <a:srcRect b="7149"/>
          <a:stretch/>
        </p:blipFill>
        <p:spPr>
          <a:xfrm>
            <a:off x="4640825" y="1459388"/>
            <a:ext cx="4401050" cy="2851600"/>
          </a:xfrm>
          <a:prstGeom prst="rect">
            <a:avLst/>
          </a:prstGeom>
          <a:noFill/>
          <a:ln>
            <a:noFill/>
          </a:ln>
        </p:spPr>
      </p:pic>
      <p:sp>
        <p:nvSpPr>
          <p:cNvPr id="234" name="Google Shape;234;p24"/>
          <p:cNvSpPr txBox="1"/>
          <p:nvPr/>
        </p:nvSpPr>
        <p:spPr>
          <a:xfrm>
            <a:off x="1152550" y="4310975"/>
            <a:ext cx="213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t>Expectation </a:t>
            </a:r>
            <a:endParaRPr sz="2700" b="1"/>
          </a:p>
        </p:txBody>
      </p:sp>
      <p:sp>
        <p:nvSpPr>
          <p:cNvPr id="235" name="Google Shape;235;p24"/>
          <p:cNvSpPr txBox="1"/>
          <p:nvPr/>
        </p:nvSpPr>
        <p:spPr>
          <a:xfrm>
            <a:off x="6288775" y="4234775"/>
            <a:ext cx="213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t>Reality </a:t>
            </a:r>
            <a:endParaRPr sz="2700" b="1"/>
          </a:p>
        </p:txBody>
      </p:sp>
      <p:sp>
        <p:nvSpPr>
          <p:cNvPr id="236" name="Google Shape;236;p24"/>
          <p:cNvSpPr txBox="1"/>
          <p:nvPr/>
        </p:nvSpPr>
        <p:spPr>
          <a:xfrm>
            <a:off x="2666350" y="240825"/>
            <a:ext cx="43188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700">
                <a:latin typeface="Roboto"/>
                <a:ea typeface="Roboto"/>
                <a:cs typeface="Roboto"/>
                <a:sym typeface="Roboto"/>
              </a:rPr>
              <a:t>Time to code!</a:t>
            </a:r>
            <a:endParaRPr sz="47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240"/>
        <p:cNvGrpSpPr/>
        <p:nvPr/>
      </p:nvGrpSpPr>
      <p:grpSpPr>
        <a:xfrm>
          <a:off x="0" y="0"/>
          <a:ext cx="0" cy="0"/>
          <a:chOff x="0" y="0"/>
          <a:chExt cx="0" cy="0"/>
        </a:xfrm>
      </p:grpSpPr>
      <p:sp>
        <p:nvSpPr>
          <p:cNvPr id="241" name="Google Shape;241;p2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Like Google Docs for R!</a:t>
            </a:r>
            <a:endParaRPr>
              <a:solidFill>
                <a:schemeClr val="lt1"/>
              </a:solidFill>
            </a:endParaRPr>
          </a:p>
        </p:txBody>
      </p:sp>
      <p:pic>
        <p:nvPicPr>
          <p:cNvPr id="242" name="Google Shape;242;p25"/>
          <p:cNvPicPr preferRelativeResize="0"/>
          <p:nvPr/>
        </p:nvPicPr>
        <p:blipFill>
          <a:blip r:embed="rId3">
            <a:alphaModFix/>
          </a:blip>
          <a:stretch>
            <a:fillRect/>
          </a:stretch>
        </p:blipFill>
        <p:spPr>
          <a:xfrm>
            <a:off x="6530075" y="120099"/>
            <a:ext cx="2395800" cy="803500"/>
          </a:xfrm>
          <a:prstGeom prst="rect">
            <a:avLst/>
          </a:prstGeom>
          <a:noFill/>
          <a:ln>
            <a:noFill/>
          </a:ln>
        </p:spPr>
      </p:pic>
      <p:pic>
        <p:nvPicPr>
          <p:cNvPr id="243" name="Google Shape;243;p25"/>
          <p:cNvPicPr preferRelativeResize="0"/>
          <p:nvPr/>
        </p:nvPicPr>
        <p:blipFill>
          <a:blip r:embed="rId4">
            <a:alphaModFix/>
          </a:blip>
          <a:stretch>
            <a:fillRect/>
          </a:stretch>
        </p:blipFill>
        <p:spPr>
          <a:xfrm>
            <a:off x="1113550" y="923600"/>
            <a:ext cx="4985415" cy="3973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1174600" y="248700"/>
            <a:ext cx="2139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Data Tidying</a:t>
            </a:r>
            <a:endParaRPr b="1" u="sng"/>
          </a:p>
        </p:txBody>
      </p:sp>
      <p:pic>
        <p:nvPicPr>
          <p:cNvPr id="249" name="Google Shape;249;p26"/>
          <p:cNvPicPr preferRelativeResize="0"/>
          <p:nvPr/>
        </p:nvPicPr>
        <p:blipFill>
          <a:blip r:embed="rId3">
            <a:alphaModFix/>
          </a:blip>
          <a:stretch>
            <a:fillRect/>
          </a:stretch>
        </p:blipFill>
        <p:spPr>
          <a:xfrm>
            <a:off x="4778050" y="999950"/>
            <a:ext cx="4049100" cy="3868275"/>
          </a:xfrm>
          <a:prstGeom prst="rect">
            <a:avLst/>
          </a:prstGeom>
          <a:noFill/>
          <a:ln>
            <a:noFill/>
          </a:ln>
        </p:spPr>
      </p:pic>
      <p:sp>
        <p:nvSpPr>
          <p:cNvPr id="250" name="Google Shape;250;p26"/>
          <p:cNvSpPr txBox="1"/>
          <p:nvPr/>
        </p:nvSpPr>
        <p:spPr>
          <a:xfrm>
            <a:off x="4778986" y="152400"/>
            <a:ext cx="40491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i="1"/>
              <a:t>GitHub</a:t>
            </a:r>
            <a:r>
              <a:rPr lang="en" sz="2000" i="1"/>
              <a:t>:</a:t>
            </a:r>
            <a:endParaRPr sz="2000" i="1"/>
          </a:p>
          <a:p>
            <a:pPr marL="0" lvl="0" indent="0" algn="ctr" rtl="0">
              <a:spcBef>
                <a:spcPts val="0"/>
              </a:spcBef>
              <a:spcAft>
                <a:spcPts val="0"/>
              </a:spcAft>
              <a:buNone/>
            </a:pPr>
            <a:r>
              <a:rPr lang="en" sz="2300" u="sng">
                <a:solidFill>
                  <a:schemeClr val="hlink"/>
                </a:solidFill>
                <a:hlinkClick r:id="rId4"/>
              </a:rPr>
              <a:t>https://bit.ly/3luicm8</a:t>
            </a:r>
            <a:endParaRPr sz="2300"/>
          </a:p>
          <a:p>
            <a:pPr marL="0" lvl="0" indent="0" algn="ctr" rtl="0">
              <a:spcBef>
                <a:spcPts val="0"/>
              </a:spcBef>
              <a:spcAft>
                <a:spcPts val="0"/>
              </a:spcAft>
              <a:buNone/>
            </a:pPr>
            <a:endParaRPr sz="1900"/>
          </a:p>
        </p:txBody>
      </p:sp>
      <p:pic>
        <p:nvPicPr>
          <p:cNvPr id="251" name="Google Shape;251;p26"/>
          <p:cNvPicPr preferRelativeResize="0"/>
          <p:nvPr/>
        </p:nvPicPr>
        <p:blipFill>
          <a:blip r:embed="rId5">
            <a:alphaModFix/>
          </a:blip>
          <a:stretch>
            <a:fillRect/>
          </a:stretch>
        </p:blipFill>
        <p:spPr>
          <a:xfrm>
            <a:off x="616500" y="1337275"/>
            <a:ext cx="3302351" cy="3302351"/>
          </a:xfrm>
          <a:prstGeom prst="rect">
            <a:avLst/>
          </a:prstGeom>
          <a:noFill/>
          <a:ln>
            <a:noFill/>
          </a:ln>
        </p:spPr>
      </p:pic>
      <p:pic>
        <p:nvPicPr>
          <p:cNvPr id="252" name="Google Shape;252;p26"/>
          <p:cNvPicPr preferRelativeResize="0"/>
          <p:nvPr/>
        </p:nvPicPr>
        <p:blipFill>
          <a:blip r:embed="rId6">
            <a:alphaModFix/>
          </a:blip>
          <a:stretch>
            <a:fillRect/>
          </a:stretch>
        </p:blipFill>
        <p:spPr>
          <a:xfrm>
            <a:off x="3285600" y="118512"/>
            <a:ext cx="847825" cy="990125"/>
          </a:xfrm>
          <a:prstGeom prst="rect">
            <a:avLst/>
          </a:prstGeom>
          <a:noFill/>
          <a:ln>
            <a:noFill/>
          </a:ln>
        </p:spPr>
      </p:pic>
      <p:pic>
        <p:nvPicPr>
          <p:cNvPr id="253" name="Google Shape;253;p26"/>
          <p:cNvPicPr preferRelativeResize="0"/>
          <p:nvPr/>
        </p:nvPicPr>
        <p:blipFill>
          <a:blip r:embed="rId7">
            <a:alphaModFix/>
          </a:blip>
          <a:stretch>
            <a:fillRect/>
          </a:stretch>
        </p:blipFill>
        <p:spPr>
          <a:xfrm>
            <a:off x="239402" y="196772"/>
            <a:ext cx="955400" cy="83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p:nvPr/>
        </p:nvSpPr>
        <p:spPr>
          <a:xfrm>
            <a:off x="0" y="0"/>
            <a:ext cx="732900" cy="3861000"/>
          </a:xfrm>
          <a:prstGeom prst="rect">
            <a:avLst/>
          </a:prstGeom>
          <a:solidFill>
            <a:srgbClr val="4EADA7"/>
          </a:solidFill>
          <a:ln w="9525" cap="flat" cmpd="sng">
            <a:solidFill>
              <a:srgbClr val="4EAD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8353425" y="0"/>
            <a:ext cx="790500" cy="3861000"/>
          </a:xfrm>
          <a:prstGeom prst="rect">
            <a:avLst/>
          </a:prstGeom>
          <a:solidFill>
            <a:srgbClr val="4EADA7"/>
          </a:solidFill>
          <a:ln w="9525" cap="flat" cmpd="sng">
            <a:solidFill>
              <a:srgbClr val="4EAD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0" name="Google Shape;260;p27"/>
          <p:cNvPicPr preferRelativeResize="0"/>
          <p:nvPr/>
        </p:nvPicPr>
        <p:blipFill>
          <a:blip r:embed="rId3">
            <a:alphaModFix/>
          </a:blip>
          <a:stretch>
            <a:fillRect/>
          </a:stretch>
        </p:blipFill>
        <p:spPr>
          <a:xfrm>
            <a:off x="714375" y="0"/>
            <a:ext cx="7715250" cy="5143500"/>
          </a:xfrm>
          <a:prstGeom prst="rect">
            <a:avLst/>
          </a:prstGeom>
          <a:noFill/>
          <a:ln>
            <a:noFill/>
          </a:ln>
        </p:spPr>
      </p:pic>
      <p:sp>
        <p:nvSpPr>
          <p:cNvPr id="261" name="Google Shape;261;p27"/>
          <p:cNvSpPr/>
          <p:nvPr/>
        </p:nvSpPr>
        <p:spPr>
          <a:xfrm>
            <a:off x="261750" y="3311400"/>
            <a:ext cx="576000" cy="549600"/>
          </a:xfrm>
          <a:prstGeom prst="ellipse">
            <a:avLst/>
          </a:prstGeom>
          <a:solidFill>
            <a:srgbClr val="6DC7BE"/>
          </a:solidFill>
          <a:ln w="9525" cap="flat" cmpd="sng">
            <a:solidFill>
              <a:srgbClr val="6DC7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13100" y="3834725"/>
            <a:ext cx="732900" cy="1308900"/>
          </a:xfrm>
          <a:prstGeom prst="rect">
            <a:avLst/>
          </a:prstGeom>
          <a:solidFill>
            <a:srgbClr val="008385"/>
          </a:solidFill>
          <a:ln w="9525" cap="flat" cmpd="sng">
            <a:solidFill>
              <a:srgbClr val="0083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8353425" y="3450675"/>
            <a:ext cx="493800" cy="549600"/>
          </a:xfrm>
          <a:prstGeom prst="ellipse">
            <a:avLst/>
          </a:prstGeom>
          <a:solidFill>
            <a:srgbClr val="6DC7BE"/>
          </a:solidFill>
          <a:ln w="9525" cap="flat" cmpd="sng">
            <a:solidFill>
              <a:srgbClr val="6DC7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8353425" y="3834725"/>
            <a:ext cx="790500" cy="1308900"/>
          </a:xfrm>
          <a:prstGeom prst="rect">
            <a:avLst/>
          </a:prstGeom>
          <a:solidFill>
            <a:srgbClr val="008385"/>
          </a:solidFill>
          <a:ln w="9525" cap="flat" cmpd="sng">
            <a:solidFill>
              <a:srgbClr val="0083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5292225" y="417525"/>
            <a:ext cx="3550481" cy="549601"/>
          </a:xfrm>
          <a:prstGeom prst="rect">
            <a:avLst/>
          </a:prstGeom>
        </p:spPr>
        <p:txBody>
          <a:bodyPr>
            <a:prstTxWarp prst="textPlain">
              <a:avLst/>
            </a:prstTxWarp>
          </a:bodyPr>
          <a:lstStyle/>
          <a:p>
            <a:pPr lvl="0" algn="ctr"/>
            <a:r>
              <a:rPr b="1" i="0">
                <a:ln w="9525" cap="flat" cmpd="sng">
                  <a:solidFill>
                    <a:srgbClr val="008385"/>
                  </a:solidFill>
                  <a:prstDash val="solid"/>
                  <a:round/>
                  <a:headEnd type="none" w="sm" len="sm"/>
                  <a:tailEnd type="none" w="sm" len="sm"/>
                </a:ln>
                <a:solidFill>
                  <a:schemeClr val="lt2"/>
                </a:solidFill>
                <a:latin typeface="Arial"/>
              </a:rPr>
              <a:t>Data Exploration</a:t>
            </a:r>
          </a:p>
        </p:txBody>
      </p:sp>
      <p:sp>
        <p:nvSpPr>
          <p:cNvPr id="266" name="Google Shape;266;p27"/>
          <p:cNvSpPr txBox="1"/>
          <p:nvPr/>
        </p:nvSpPr>
        <p:spPr>
          <a:xfrm rot="-471233">
            <a:off x="5106500" y="1334915"/>
            <a:ext cx="1020876" cy="4000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Age Data</a:t>
            </a:r>
            <a:endParaRPr b="1"/>
          </a:p>
        </p:txBody>
      </p:sp>
      <p:sp>
        <p:nvSpPr>
          <p:cNvPr id="267" name="Google Shape;267;p27"/>
          <p:cNvSpPr txBox="1"/>
          <p:nvPr/>
        </p:nvSpPr>
        <p:spPr>
          <a:xfrm rot="-811551">
            <a:off x="3686072" y="1923223"/>
            <a:ext cx="1021018"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GDP Data</a:t>
            </a:r>
            <a:endParaRPr b="1"/>
          </a:p>
        </p:txBody>
      </p:sp>
      <p:sp>
        <p:nvSpPr>
          <p:cNvPr id="268" name="Google Shape;268;p27"/>
          <p:cNvSpPr txBox="1"/>
          <p:nvPr/>
        </p:nvSpPr>
        <p:spPr>
          <a:xfrm rot="-1231299">
            <a:off x="2372894" y="1844813"/>
            <a:ext cx="1169838" cy="400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Drug Data</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Age</a:t>
            </a:r>
            <a:endParaRPr/>
          </a:p>
        </p:txBody>
      </p:sp>
      <p:pic>
        <p:nvPicPr>
          <p:cNvPr id="274" name="Google Shape;274;p28"/>
          <p:cNvPicPr preferRelativeResize="0"/>
          <p:nvPr/>
        </p:nvPicPr>
        <p:blipFill>
          <a:blip r:embed="rId3">
            <a:alphaModFix/>
          </a:blip>
          <a:stretch>
            <a:fillRect/>
          </a:stretch>
        </p:blipFill>
        <p:spPr>
          <a:xfrm>
            <a:off x="1819291" y="1194800"/>
            <a:ext cx="5505426" cy="3401970"/>
          </a:xfrm>
          <a:prstGeom prst="rect">
            <a:avLst/>
          </a:prstGeom>
          <a:noFill/>
          <a:ln>
            <a:noFill/>
          </a:ln>
        </p:spPr>
      </p:pic>
      <p:pic>
        <p:nvPicPr>
          <p:cNvPr id="275" name="Google Shape;275;p28"/>
          <p:cNvPicPr preferRelativeResize="0"/>
          <p:nvPr/>
        </p:nvPicPr>
        <p:blipFill>
          <a:blip r:embed="rId4">
            <a:alphaModFix/>
          </a:blip>
          <a:stretch>
            <a:fillRect/>
          </a:stretch>
        </p:blipFill>
        <p:spPr>
          <a:xfrm>
            <a:off x="311706" y="1398725"/>
            <a:ext cx="3895175" cy="2406948"/>
          </a:xfrm>
          <a:prstGeom prst="rect">
            <a:avLst/>
          </a:prstGeom>
          <a:noFill/>
          <a:ln>
            <a:noFill/>
          </a:ln>
        </p:spPr>
      </p:pic>
      <p:pic>
        <p:nvPicPr>
          <p:cNvPr id="276" name="Google Shape;276;p28"/>
          <p:cNvPicPr preferRelativeResize="0"/>
          <p:nvPr/>
        </p:nvPicPr>
        <p:blipFill>
          <a:blip r:embed="rId5">
            <a:alphaModFix/>
          </a:blip>
          <a:stretch>
            <a:fillRect/>
          </a:stretch>
        </p:blipFill>
        <p:spPr>
          <a:xfrm>
            <a:off x="4937124" y="1398725"/>
            <a:ext cx="3895175" cy="2406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27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GDP</a:t>
            </a:r>
            <a:endParaRPr/>
          </a:p>
        </p:txBody>
      </p:sp>
      <p:pic>
        <p:nvPicPr>
          <p:cNvPr id="282" name="Google Shape;282;p29"/>
          <p:cNvPicPr preferRelativeResize="0"/>
          <p:nvPr/>
        </p:nvPicPr>
        <p:blipFill>
          <a:blip r:embed="rId3">
            <a:alphaModFix/>
          </a:blip>
          <a:stretch>
            <a:fillRect/>
          </a:stretch>
        </p:blipFill>
        <p:spPr>
          <a:xfrm>
            <a:off x="1819300" y="1194800"/>
            <a:ext cx="5505425" cy="3815012"/>
          </a:xfrm>
          <a:prstGeom prst="rect">
            <a:avLst/>
          </a:prstGeom>
          <a:noFill/>
          <a:ln>
            <a:noFill/>
          </a:ln>
        </p:spPr>
      </p:pic>
      <p:pic>
        <p:nvPicPr>
          <p:cNvPr id="283" name="Google Shape;283;p29"/>
          <p:cNvPicPr preferRelativeResize="0"/>
          <p:nvPr/>
        </p:nvPicPr>
        <p:blipFill>
          <a:blip r:embed="rId4">
            <a:alphaModFix/>
          </a:blip>
          <a:stretch>
            <a:fillRect/>
          </a:stretch>
        </p:blipFill>
        <p:spPr>
          <a:xfrm>
            <a:off x="311700" y="1444225"/>
            <a:ext cx="4092199" cy="2835701"/>
          </a:xfrm>
          <a:prstGeom prst="rect">
            <a:avLst/>
          </a:prstGeom>
          <a:noFill/>
          <a:ln>
            <a:noFill/>
          </a:ln>
        </p:spPr>
      </p:pic>
      <p:pic>
        <p:nvPicPr>
          <p:cNvPr id="284" name="Google Shape;284;p29"/>
          <p:cNvPicPr preferRelativeResize="0"/>
          <p:nvPr/>
        </p:nvPicPr>
        <p:blipFill>
          <a:blip r:embed="rId5">
            <a:alphaModFix/>
          </a:blip>
          <a:stretch>
            <a:fillRect/>
          </a:stretch>
        </p:blipFill>
        <p:spPr>
          <a:xfrm>
            <a:off x="4740099" y="1444225"/>
            <a:ext cx="4092199" cy="28357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28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Log-transformed GDP</a:t>
            </a:r>
            <a:endParaRPr/>
          </a:p>
        </p:txBody>
      </p:sp>
      <p:pic>
        <p:nvPicPr>
          <p:cNvPr id="290" name="Google Shape;290;p30"/>
          <p:cNvPicPr preferRelativeResize="0"/>
          <p:nvPr/>
        </p:nvPicPr>
        <p:blipFill>
          <a:blip r:embed="rId3">
            <a:alphaModFix/>
          </a:blip>
          <a:stretch>
            <a:fillRect/>
          </a:stretch>
        </p:blipFill>
        <p:spPr>
          <a:xfrm>
            <a:off x="1819300" y="1444225"/>
            <a:ext cx="5505426" cy="3401980"/>
          </a:xfrm>
          <a:prstGeom prst="rect">
            <a:avLst/>
          </a:prstGeom>
          <a:noFill/>
          <a:ln>
            <a:noFill/>
          </a:ln>
        </p:spPr>
      </p:pic>
      <p:pic>
        <p:nvPicPr>
          <p:cNvPr id="291" name="Google Shape;291;p30"/>
          <p:cNvPicPr preferRelativeResize="0"/>
          <p:nvPr/>
        </p:nvPicPr>
        <p:blipFill>
          <a:blip r:embed="rId4">
            <a:alphaModFix/>
          </a:blip>
          <a:stretch>
            <a:fillRect/>
          </a:stretch>
        </p:blipFill>
        <p:spPr>
          <a:xfrm>
            <a:off x="311699" y="1444225"/>
            <a:ext cx="4092200" cy="2528702"/>
          </a:xfrm>
          <a:prstGeom prst="rect">
            <a:avLst/>
          </a:prstGeom>
          <a:noFill/>
          <a:ln>
            <a:noFill/>
          </a:ln>
        </p:spPr>
      </p:pic>
      <p:pic>
        <p:nvPicPr>
          <p:cNvPr id="292" name="Google Shape;292;p30"/>
          <p:cNvPicPr preferRelativeResize="0"/>
          <p:nvPr/>
        </p:nvPicPr>
        <p:blipFill>
          <a:blip r:embed="rId5">
            <a:alphaModFix/>
          </a:blip>
          <a:stretch>
            <a:fillRect/>
          </a:stretch>
        </p:blipFill>
        <p:spPr>
          <a:xfrm>
            <a:off x="4740101" y="1444225"/>
            <a:ext cx="4092200" cy="2528694"/>
          </a:xfrm>
          <a:prstGeom prst="rect">
            <a:avLst/>
          </a:prstGeom>
          <a:noFill/>
          <a:ln>
            <a:noFill/>
          </a:ln>
        </p:spPr>
      </p:pic>
      <p:sp>
        <p:nvSpPr>
          <p:cNvPr id="293" name="Google Shape;293;p30"/>
          <p:cNvSpPr txBox="1">
            <a:spLocks noGrp="1"/>
          </p:cNvSpPr>
          <p:nvPr>
            <p:ph type="title"/>
          </p:nvPr>
        </p:nvSpPr>
        <p:spPr>
          <a:xfrm>
            <a:off x="311700" y="42579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solidFill>
                  <a:srgbClr val="FF0000"/>
                </a:solidFill>
              </a:rPr>
              <a:t>Log-transformed GDP = log(GDP)</a:t>
            </a:r>
            <a:endParaRPr sz="2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29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Drug Usage</a:t>
            </a:r>
            <a:endParaRPr/>
          </a:p>
        </p:txBody>
      </p:sp>
      <p:pic>
        <p:nvPicPr>
          <p:cNvPr id="299" name="Google Shape;299;p31"/>
          <p:cNvPicPr preferRelativeResize="0"/>
          <p:nvPr/>
        </p:nvPicPr>
        <p:blipFill>
          <a:blip r:embed="rId3">
            <a:alphaModFix/>
          </a:blip>
          <a:stretch>
            <a:fillRect/>
          </a:stretch>
        </p:blipFill>
        <p:spPr>
          <a:xfrm>
            <a:off x="1815000" y="1170150"/>
            <a:ext cx="5513998" cy="3820953"/>
          </a:xfrm>
          <a:prstGeom prst="rect">
            <a:avLst/>
          </a:prstGeom>
          <a:noFill/>
          <a:ln>
            <a:noFill/>
          </a:ln>
        </p:spPr>
      </p:pic>
      <p:pic>
        <p:nvPicPr>
          <p:cNvPr id="300" name="Google Shape;300;p31"/>
          <p:cNvPicPr preferRelativeResize="0"/>
          <p:nvPr/>
        </p:nvPicPr>
        <p:blipFill>
          <a:blip r:embed="rId4">
            <a:alphaModFix/>
          </a:blip>
          <a:stretch>
            <a:fillRect/>
          </a:stretch>
        </p:blipFill>
        <p:spPr>
          <a:xfrm>
            <a:off x="311700" y="1400725"/>
            <a:ext cx="4125451" cy="2858749"/>
          </a:xfrm>
          <a:prstGeom prst="rect">
            <a:avLst/>
          </a:prstGeom>
          <a:noFill/>
          <a:ln>
            <a:noFill/>
          </a:ln>
        </p:spPr>
      </p:pic>
      <p:pic>
        <p:nvPicPr>
          <p:cNvPr id="301" name="Google Shape;301;p31"/>
          <p:cNvPicPr preferRelativeResize="0"/>
          <p:nvPr/>
        </p:nvPicPr>
        <p:blipFill>
          <a:blip r:embed="rId5">
            <a:alphaModFix/>
          </a:blip>
          <a:stretch>
            <a:fillRect/>
          </a:stretch>
        </p:blipFill>
        <p:spPr>
          <a:xfrm>
            <a:off x="4706849" y="1400725"/>
            <a:ext cx="4125451" cy="28587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29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5709225" y="152400"/>
            <a:ext cx="273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b="1" u="sng">
                <a:latin typeface="Times New Roman"/>
                <a:ea typeface="Times New Roman"/>
                <a:cs typeface="Times New Roman"/>
                <a:sym typeface="Times New Roman"/>
              </a:rPr>
              <a:t>Introduction</a:t>
            </a:r>
            <a:endParaRPr sz="3220" b="1" u="sng">
              <a:latin typeface="Times New Roman"/>
              <a:ea typeface="Times New Roman"/>
              <a:cs typeface="Times New Roman"/>
              <a:sym typeface="Times New Roman"/>
            </a:endParaRPr>
          </a:p>
        </p:txBody>
      </p:sp>
      <p:pic>
        <p:nvPicPr>
          <p:cNvPr id="62" name="Google Shape;62;p14"/>
          <p:cNvPicPr preferRelativeResize="0"/>
          <p:nvPr/>
        </p:nvPicPr>
        <p:blipFill rotWithShape="1">
          <a:blip r:embed="rId3">
            <a:alphaModFix/>
          </a:blip>
          <a:srcRect b="1951"/>
          <a:stretch/>
        </p:blipFill>
        <p:spPr>
          <a:xfrm>
            <a:off x="25" y="476125"/>
            <a:ext cx="4952550" cy="4191250"/>
          </a:xfrm>
          <a:prstGeom prst="rect">
            <a:avLst/>
          </a:prstGeom>
          <a:noFill/>
          <a:ln>
            <a:noFill/>
          </a:ln>
        </p:spPr>
      </p:pic>
      <p:sp>
        <p:nvSpPr>
          <p:cNvPr id="63" name="Google Shape;63;p14"/>
          <p:cNvSpPr/>
          <p:nvPr/>
        </p:nvSpPr>
        <p:spPr>
          <a:xfrm>
            <a:off x="0" y="0"/>
            <a:ext cx="4952700" cy="477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83" y="4665900"/>
            <a:ext cx="9144000" cy="477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298225" y="900700"/>
            <a:ext cx="355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Substance abuse: The usage of drugs and other substances despite negative long-term effects</a:t>
            </a:r>
            <a:endParaRPr sz="1600"/>
          </a:p>
        </p:txBody>
      </p:sp>
      <p:sp>
        <p:nvSpPr>
          <p:cNvPr id="66" name="Google Shape;66;p14"/>
          <p:cNvSpPr txBox="1"/>
          <p:nvPr/>
        </p:nvSpPr>
        <p:spPr>
          <a:xfrm>
            <a:off x="5298225" y="1999700"/>
            <a:ext cx="2824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Problematic usage is more often a reflection of societal problems rather than of individuals</a:t>
            </a:r>
            <a:endParaRPr sz="1600"/>
          </a:p>
        </p:txBody>
      </p:sp>
      <p:sp>
        <p:nvSpPr>
          <p:cNvPr id="67" name="Google Shape;67;p14"/>
          <p:cNvSpPr txBox="1"/>
          <p:nvPr/>
        </p:nvSpPr>
        <p:spPr>
          <a:xfrm>
            <a:off x="5298225" y="3326463"/>
            <a:ext cx="308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The ability to reliably forecast drug usage trends may allow for early intervention </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000"/>
                                        <p:tgtEl>
                                          <p:spTgt spid="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1000"/>
                                        <p:tgtEl>
                                          <p:spTgt spid="6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1000"/>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Log-transformed Drug Usage</a:t>
            </a:r>
            <a:endParaRPr/>
          </a:p>
        </p:txBody>
      </p:sp>
      <p:pic>
        <p:nvPicPr>
          <p:cNvPr id="307" name="Google Shape;307;p32"/>
          <p:cNvPicPr preferRelativeResize="0"/>
          <p:nvPr/>
        </p:nvPicPr>
        <p:blipFill>
          <a:blip r:embed="rId3">
            <a:alphaModFix/>
          </a:blip>
          <a:stretch>
            <a:fillRect/>
          </a:stretch>
        </p:blipFill>
        <p:spPr>
          <a:xfrm>
            <a:off x="2011403" y="1158925"/>
            <a:ext cx="5121202" cy="3548774"/>
          </a:xfrm>
          <a:prstGeom prst="rect">
            <a:avLst/>
          </a:prstGeom>
          <a:noFill/>
          <a:ln>
            <a:noFill/>
          </a:ln>
        </p:spPr>
      </p:pic>
      <p:sp>
        <p:nvSpPr>
          <p:cNvPr id="308" name="Google Shape;308;p32"/>
          <p:cNvSpPr txBox="1">
            <a:spLocks noGrp="1"/>
          </p:cNvSpPr>
          <p:nvPr>
            <p:ph type="title"/>
          </p:nvPr>
        </p:nvSpPr>
        <p:spPr>
          <a:xfrm>
            <a:off x="311700" y="42579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solidFill>
                  <a:srgbClr val="FF0000"/>
                </a:solidFill>
              </a:rPr>
              <a:t>Log-transformed Usage = log(10 + (Drug Usage))</a:t>
            </a:r>
            <a:endParaRPr sz="2000">
              <a:solidFill>
                <a:srgbClr val="FF0000"/>
              </a:solidFill>
            </a:endParaRPr>
          </a:p>
        </p:txBody>
      </p:sp>
      <p:pic>
        <p:nvPicPr>
          <p:cNvPr id="309" name="Google Shape;309;p32"/>
          <p:cNvPicPr preferRelativeResize="0"/>
          <p:nvPr/>
        </p:nvPicPr>
        <p:blipFill>
          <a:blip r:embed="rId4">
            <a:alphaModFix/>
          </a:blip>
          <a:stretch>
            <a:fillRect/>
          </a:stretch>
        </p:blipFill>
        <p:spPr>
          <a:xfrm>
            <a:off x="311700" y="1429225"/>
            <a:ext cx="3953198" cy="2739375"/>
          </a:xfrm>
          <a:prstGeom prst="rect">
            <a:avLst/>
          </a:prstGeom>
          <a:noFill/>
          <a:ln>
            <a:noFill/>
          </a:ln>
        </p:spPr>
      </p:pic>
      <p:pic>
        <p:nvPicPr>
          <p:cNvPr id="310" name="Google Shape;310;p32"/>
          <p:cNvPicPr preferRelativeResize="0"/>
          <p:nvPr/>
        </p:nvPicPr>
        <p:blipFill>
          <a:blip r:embed="rId5">
            <a:alphaModFix/>
          </a:blip>
          <a:stretch>
            <a:fillRect/>
          </a:stretch>
        </p:blipFill>
        <p:spPr>
          <a:xfrm>
            <a:off x="4879101" y="1429213"/>
            <a:ext cx="3953198" cy="2739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30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Shape 314"/>
        <p:cNvGrpSpPr/>
        <p:nvPr/>
      </p:nvGrpSpPr>
      <p:grpSpPr>
        <a:xfrm>
          <a:off x="0" y="0"/>
          <a:ext cx="0" cy="0"/>
          <a:chOff x="0" y="0"/>
          <a:chExt cx="0" cy="0"/>
        </a:xfrm>
      </p:grpSpPr>
      <p:sp>
        <p:nvSpPr>
          <p:cNvPr id="315" name="Google Shape;315;p33"/>
          <p:cNvSpPr txBox="1">
            <a:spLocks noGrp="1"/>
          </p:cNvSpPr>
          <p:nvPr>
            <p:ph type="title"/>
          </p:nvPr>
        </p:nvSpPr>
        <p:spPr>
          <a:xfrm>
            <a:off x="448850" y="78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Drug Metabolite Analyses</a:t>
            </a:r>
            <a:endParaRPr/>
          </a:p>
        </p:txBody>
      </p:sp>
      <p:pic>
        <p:nvPicPr>
          <p:cNvPr id="316" name="Google Shape;316;p33"/>
          <p:cNvPicPr preferRelativeResize="0"/>
          <p:nvPr/>
        </p:nvPicPr>
        <p:blipFill>
          <a:blip r:embed="rId3">
            <a:alphaModFix/>
          </a:blip>
          <a:stretch>
            <a:fillRect/>
          </a:stretch>
        </p:blipFill>
        <p:spPr>
          <a:xfrm>
            <a:off x="1293200" y="694625"/>
            <a:ext cx="6831892" cy="4187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Cocaine</a:t>
            </a:r>
            <a:endParaRPr/>
          </a:p>
        </p:txBody>
      </p:sp>
      <p:pic>
        <p:nvPicPr>
          <p:cNvPr id="322" name="Google Shape;322;p34"/>
          <p:cNvPicPr preferRelativeResize="0"/>
          <p:nvPr/>
        </p:nvPicPr>
        <p:blipFill>
          <a:blip r:embed="rId3">
            <a:alphaModFix/>
          </a:blip>
          <a:stretch>
            <a:fillRect/>
          </a:stretch>
        </p:blipFill>
        <p:spPr>
          <a:xfrm>
            <a:off x="152400" y="524550"/>
            <a:ext cx="8714751" cy="430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and ANOVA Table</a:t>
            </a:r>
            <a:endParaRPr/>
          </a:p>
        </p:txBody>
      </p:sp>
      <p:sp>
        <p:nvSpPr>
          <p:cNvPr id="328" name="Google Shape;32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Model: lm(data = cocaineplot, log.Weekday.mean ~ country + PctYouth + log.GDP + country:PctYouth + country:log.GDP)</a:t>
            </a:r>
            <a:endParaRPr>
              <a:solidFill>
                <a:schemeClr val="dk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29" name="Google Shape;329;p35"/>
          <p:cNvPicPr preferRelativeResize="0"/>
          <p:nvPr/>
        </p:nvPicPr>
        <p:blipFill>
          <a:blip r:embed="rId3">
            <a:alphaModFix/>
          </a:blip>
          <a:stretch>
            <a:fillRect/>
          </a:stretch>
        </p:blipFill>
        <p:spPr>
          <a:xfrm>
            <a:off x="601975" y="1953075"/>
            <a:ext cx="5753100" cy="2833775"/>
          </a:xfrm>
          <a:prstGeom prst="rect">
            <a:avLst/>
          </a:prstGeom>
          <a:noFill/>
          <a:ln>
            <a:noFill/>
          </a:ln>
        </p:spPr>
      </p:pic>
      <p:sp>
        <p:nvSpPr>
          <p:cNvPr id="330" name="Google Shape;330;p35"/>
          <p:cNvSpPr/>
          <p:nvPr/>
        </p:nvSpPr>
        <p:spPr>
          <a:xfrm>
            <a:off x="3143750" y="2727375"/>
            <a:ext cx="709800" cy="1238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Plots</a:t>
            </a:r>
            <a:endParaRPr/>
          </a:p>
        </p:txBody>
      </p:sp>
      <p:pic>
        <p:nvPicPr>
          <p:cNvPr id="336" name="Google Shape;336;p36"/>
          <p:cNvPicPr preferRelativeResize="0"/>
          <p:nvPr/>
        </p:nvPicPr>
        <p:blipFill>
          <a:blip r:embed="rId3">
            <a:alphaModFix/>
          </a:blip>
          <a:stretch>
            <a:fillRect/>
          </a:stretch>
        </p:blipFill>
        <p:spPr>
          <a:xfrm>
            <a:off x="0" y="1092575"/>
            <a:ext cx="4995025" cy="3496975"/>
          </a:xfrm>
          <a:prstGeom prst="rect">
            <a:avLst/>
          </a:prstGeom>
          <a:noFill/>
          <a:ln>
            <a:noFill/>
          </a:ln>
        </p:spPr>
      </p:pic>
      <p:pic>
        <p:nvPicPr>
          <p:cNvPr id="337" name="Google Shape;337;p36"/>
          <p:cNvPicPr preferRelativeResize="0"/>
          <p:nvPr/>
        </p:nvPicPr>
        <p:blipFill>
          <a:blip r:embed="rId4">
            <a:alphaModFix/>
          </a:blip>
          <a:stretch>
            <a:fillRect/>
          </a:stretch>
        </p:blipFill>
        <p:spPr>
          <a:xfrm>
            <a:off x="4055400" y="1092575"/>
            <a:ext cx="5088599" cy="3496975"/>
          </a:xfrm>
          <a:prstGeom prst="rect">
            <a:avLst/>
          </a:prstGeom>
          <a:noFill/>
          <a:ln>
            <a:noFill/>
          </a:ln>
        </p:spPr>
      </p:pic>
      <p:sp>
        <p:nvSpPr>
          <p:cNvPr id="338" name="Google Shape;338;p36"/>
          <p:cNvSpPr/>
          <p:nvPr/>
        </p:nvSpPr>
        <p:spPr>
          <a:xfrm>
            <a:off x="4043500" y="1348625"/>
            <a:ext cx="175800" cy="282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Amphetamine</a:t>
            </a:r>
            <a:endParaRPr/>
          </a:p>
        </p:txBody>
      </p:sp>
      <p:pic>
        <p:nvPicPr>
          <p:cNvPr id="344" name="Google Shape;344;p37"/>
          <p:cNvPicPr preferRelativeResize="0"/>
          <p:nvPr/>
        </p:nvPicPr>
        <p:blipFill>
          <a:blip r:embed="rId3">
            <a:alphaModFix/>
          </a:blip>
          <a:stretch>
            <a:fillRect/>
          </a:stretch>
        </p:blipFill>
        <p:spPr>
          <a:xfrm>
            <a:off x="762000" y="1170125"/>
            <a:ext cx="7688575" cy="3511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and ANOVA Table</a:t>
            </a:r>
            <a:endParaRPr/>
          </a:p>
        </p:txBody>
      </p:sp>
      <p:sp>
        <p:nvSpPr>
          <p:cNvPr id="350" name="Google Shape;35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Model: lm(data = amphetplot, log.Weekday.mean ~ country + PctYouth)</a:t>
            </a:r>
            <a:endParaRPr>
              <a:solidFill>
                <a:schemeClr val="dk1"/>
              </a:solidFill>
            </a:endParaRPr>
          </a:p>
          <a:p>
            <a:pPr marL="0" lvl="0" indent="0" algn="l" rtl="0">
              <a:spcBef>
                <a:spcPts val="1200"/>
              </a:spcBef>
              <a:spcAft>
                <a:spcPts val="1200"/>
              </a:spcAft>
              <a:buNone/>
            </a:pPr>
            <a:endParaRPr/>
          </a:p>
        </p:txBody>
      </p:sp>
      <p:pic>
        <p:nvPicPr>
          <p:cNvPr id="351" name="Google Shape;351;p38"/>
          <p:cNvPicPr preferRelativeResize="0"/>
          <p:nvPr/>
        </p:nvPicPr>
        <p:blipFill>
          <a:blip r:embed="rId3">
            <a:alphaModFix/>
          </a:blip>
          <a:stretch>
            <a:fillRect/>
          </a:stretch>
        </p:blipFill>
        <p:spPr>
          <a:xfrm>
            <a:off x="578424" y="1790700"/>
            <a:ext cx="6612650" cy="2474400"/>
          </a:xfrm>
          <a:prstGeom prst="rect">
            <a:avLst/>
          </a:prstGeom>
          <a:noFill/>
          <a:ln>
            <a:noFill/>
          </a:ln>
        </p:spPr>
      </p:pic>
      <p:sp>
        <p:nvSpPr>
          <p:cNvPr id="352" name="Google Shape;352;p38"/>
          <p:cNvSpPr/>
          <p:nvPr/>
        </p:nvSpPr>
        <p:spPr>
          <a:xfrm>
            <a:off x="2868450" y="2612525"/>
            <a:ext cx="858300" cy="734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259350" y="130925"/>
            <a:ext cx="774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Plot</a:t>
            </a:r>
            <a:endParaRPr/>
          </a:p>
        </p:txBody>
      </p:sp>
      <p:pic>
        <p:nvPicPr>
          <p:cNvPr id="358" name="Google Shape;358;p39"/>
          <p:cNvPicPr preferRelativeResize="0"/>
          <p:nvPr/>
        </p:nvPicPr>
        <p:blipFill>
          <a:blip r:embed="rId3">
            <a:alphaModFix/>
          </a:blip>
          <a:stretch>
            <a:fillRect/>
          </a:stretch>
        </p:blipFill>
        <p:spPr>
          <a:xfrm>
            <a:off x="1177450" y="431900"/>
            <a:ext cx="7225225" cy="445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Methamphetamine</a:t>
            </a:r>
            <a:endParaRPr/>
          </a:p>
        </p:txBody>
      </p:sp>
      <p:pic>
        <p:nvPicPr>
          <p:cNvPr id="364" name="Google Shape;364;p40"/>
          <p:cNvPicPr preferRelativeResize="0"/>
          <p:nvPr/>
        </p:nvPicPr>
        <p:blipFill>
          <a:blip r:embed="rId3">
            <a:alphaModFix/>
          </a:blip>
          <a:stretch>
            <a:fillRect/>
          </a:stretch>
        </p:blipFill>
        <p:spPr>
          <a:xfrm>
            <a:off x="1463050" y="1139650"/>
            <a:ext cx="6286500" cy="316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and ANOVA Table</a:t>
            </a:r>
            <a:endParaRPr/>
          </a:p>
        </p:txBody>
      </p:sp>
      <p:sp>
        <p:nvSpPr>
          <p:cNvPr id="370" name="Google Shape;37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Model: lm(data = methplot, log.Weekday.mean ~ country + country:PctYouth)</a:t>
            </a:r>
            <a:endParaRPr>
              <a:solidFill>
                <a:schemeClr val="dk1"/>
              </a:solidFill>
            </a:endParaRPr>
          </a:p>
        </p:txBody>
      </p:sp>
      <p:pic>
        <p:nvPicPr>
          <p:cNvPr id="371" name="Google Shape;371;p41"/>
          <p:cNvPicPr preferRelativeResize="0"/>
          <p:nvPr/>
        </p:nvPicPr>
        <p:blipFill>
          <a:blip r:embed="rId3">
            <a:alphaModFix/>
          </a:blip>
          <a:stretch>
            <a:fillRect/>
          </a:stretch>
        </p:blipFill>
        <p:spPr>
          <a:xfrm>
            <a:off x="598779" y="1760225"/>
            <a:ext cx="5959075" cy="2312475"/>
          </a:xfrm>
          <a:prstGeom prst="rect">
            <a:avLst/>
          </a:prstGeom>
          <a:noFill/>
          <a:ln>
            <a:noFill/>
          </a:ln>
        </p:spPr>
      </p:pic>
      <p:sp>
        <p:nvSpPr>
          <p:cNvPr id="372" name="Google Shape;372;p41"/>
          <p:cNvSpPr/>
          <p:nvPr/>
        </p:nvSpPr>
        <p:spPr>
          <a:xfrm>
            <a:off x="3304700" y="2571750"/>
            <a:ext cx="759900" cy="66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rot="-704662">
            <a:off x="3495462" y="2112763"/>
            <a:ext cx="1663924" cy="1663924"/>
          </a:xfrm>
          <a:prstGeom prst="rect">
            <a:avLst/>
          </a:prstGeom>
          <a:noFill/>
          <a:ln>
            <a:noFill/>
          </a:ln>
        </p:spPr>
      </p:pic>
      <p:sp>
        <p:nvSpPr>
          <p:cNvPr id="73" name="Google Shape;73;p15"/>
          <p:cNvSpPr txBox="1">
            <a:spLocks noGrp="1"/>
          </p:cNvSpPr>
          <p:nvPr>
            <p:ph type="title"/>
          </p:nvPr>
        </p:nvSpPr>
        <p:spPr>
          <a:xfrm>
            <a:off x="2886800" y="222525"/>
            <a:ext cx="38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Wastewater analysis</a:t>
            </a:r>
            <a:r>
              <a:rPr lang="en"/>
              <a:t> </a:t>
            </a:r>
            <a:endParaRPr/>
          </a:p>
        </p:txBody>
      </p:sp>
      <p:sp>
        <p:nvSpPr>
          <p:cNvPr id="74" name="Google Shape;74;p15"/>
          <p:cNvSpPr txBox="1">
            <a:spLocks noGrp="1"/>
          </p:cNvSpPr>
          <p:nvPr>
            <p:ph type="body" idx="1"/>
          </p:nvPr>
        </p:nvSpPr>
        <p:spPr>
          <a:xfrm>
            <a:off x="481825" y="795225"/>
            <a:ext cx="8520600" cy="64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770"/>
              <a:buNone/>
            </a:pPr>
            <a:r>
              <a:rPr lang="en" sz="1860">
                <a:solidFill>
                  <a:schemeClr val="dk1"/>
                </a:solidFill>
              </a:rPr>
              <a:t>A technique used to determine the consumption of, or exposure to chemicals and/or pathogens in a population. Performed by measuring levels of chemicals and/or biomarkers found within the municipal wastewater.</a:t>
            </a:r>
            <a:endParaRPr sz="1860">
              <a:solidFill>
                <a:schemeClr val="dk1"/>
              </a:solidFill>
            </a:endParaRPr>
          </a:p>
        </p:txBody>
      </p:sp>
      <p:pic>
        <p:nvPicPr>
          <p:cNvPr id="75" name="Google Shape;75;p15"/>
          <p:cNvPicPr preferRelativeResize="0"/>
          <p:nvPr/>
        </p:nvPicPr>
        <p:blipFill>
          <a:blip r:embed="rId4">
            <a:alphaModFix/>
          </a:blip>
          <a:stretch>
            <a:fillRect/>
          </a:stretch>
        </p:blipFill>
        <p:spPr>
          <a:xfrm>
            <a:off x="311700" y="2342250"/>
            <a:ext cx="2775225" cy="2081426"/>
          </a:xfrm>
          <a:prstGeom prst="rect">
            <a:avLst/>
          </a:prstGeom>
          <a:noFill/>
          <a:ln>
            <a:noFill/>
          </a:ln>
        </p:spPr>
      </p:pic>
      <p:sp>
        <p:nvSpPr>
          <p:cNvPr id="76" name="Google Shape;76;p15"/>
          <p:cNvSpPr txBox="1"/>
          <p:nvPr/>
        </p:nvSpPr>
        <p:spPr>
          <a:xfrm>
            <a:off x="737363" y="4476075"/>
            <a:ext cx="192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Polio outbreak, 1940s</a:t>
            </a:r>
            <a:endParaRPr/>
          </a:p>
        </p:txBody>
      </p:sp>
      <p:pic>
        <p:nvPicPr>
          <p:cNvPr id="77" name="Google Shape;77;p15"/>
          <p:cNvPicPr preferRelativeResize="0"/>
          <p:nvPr/>
        </p:nvPicPr>
        <p:blipFill>
          <a:blip r:embed="rId5">
            <a:alphaModFix/>
          </a:blip>
          <a:stretch>
            <a:fillRect/>
          </a:stretch>
        </p:blipFill>
        <p:spPr>
          <a:xfrm rot="1083421">
            <a:off x="4367890" y="2669392"/>
            <a:ext cx="1563520" cy="1598869"/>
          </a:xfrm>
          <a:prstGeom prst="rect">
            <a:avLst/>
          </a:prstGeom>
          <a:noFill/>
          <a:ln>
            <a:noFill/>
          </a:ln>
        </p:spPr>
      </p:pic>
      <p:pic>
        <p:nvPicPr>
          <p:cNvPr id="78" name="Google Shape;78;p15"/>
          <p:cNvPicPr preferRelativeResize="0"/>
          <p:nvPr/>
        </p:nvPicPr>
        <p:blipFill>
          <a:blip r:embed="rId6">
            <a:alphaModFix/>
          </a:blip>
          <a:stretch>
            <a:fillRect/>
          </a:stretch>
        </p:blipFill>
        <p:spPr>
          <a:xfrm rot="604920">
            <a:off x="4049096" y="3312745"/>
            <a:ext cx="899383" cy="1582887"/>
          </a:xfrm>
          <a:prstGeom prst="rect">
            <a:avLst/>
          </a:prstGeom>
          <a:noFill/>
          <a:ln>
            <a:noFill/>
          </a:ln>
        </p:spPr>
      </p:pic>
      <p:pic>
        <p:nvPicPr>
          <p:cNvPr id="79" name="Google Shape;79;p15"/>
          <p:cNvPicPr preferRelativeResize="0"/>
          <p:nvPr/>
        </p:nvPicPr>
        <p:blipFill rotWithShape="1">
          <a:blip r:embed="rId7">
            <a:alphaModFix/>
          </a:blip>
          <a:srcRect b="9779"/>
          <a:stretch/>
        </p:blipFill>
        <p:spPr>
          <a:xfrm>
            <a:off x="6502900" y="2179900"/>
            <a:ext cx="2476500" cy="2406125"/>
          </a:xfrm>
          <a:prstGeom prst="rect">
            <a:avLst/>
          </a:prstGeom>
          <a:noFill/>
          <a:ln>
            <a:noFill/>
          </a:ln>
        </p:spPr>
      </p:pic>
      <p:sp>
        <p:nvSpPr>
          <p:cNvPr id="80" name="Google Shape;80;p15"/>
          <p:cNvSpPr/>
          <p:nvPr/>
        </p:nvSpPr>
        <p:spPr>
          <a:xfrm>
            <a:off x="3260600" y="3260600"/>
            <a:ext cx="535800" cy="2910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923175" y="3260600"/>
            <a:ext cx="535800" cy="2910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p:tgtEl>
                                          <p:spTgt spid="7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childTnLst>
                                </p:cTn>
                              </p:par>
                              <p:par>
                                <p:cTn id="13" presetID="10"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10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1000"/>
                                        <p:tgtEl>
                                          <p:spTgt spid="77"/>
                                        </p:tgtEl>
                                      </p:cBhvr>
                                    </p:animEffect>
                                  </p:childTnLst>
                                </p:cTn>
                              </p:par>
                              <p:par>
                                <p:cTn id="29" presetID="10"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10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Plot</a:t>
            </a:r>
            <a:endParaRPr/>
          </a:p>
        </p:txBody>
      </p:sp>
      <p:pic>
        <p:nvPicPr>
          <p:cNvPr id="378" name="Google Shape;378;p42"/>
          <p:cNvPicPr preferRelativeResize="0"/>
          <p:nvPr/>
        </p:nvPicPr>
        <p:blipFill>
          <a:blip r:embed="rId3">
            <a:alphaModFix/>
          </a:blip>
          <a:stretch>
            <a:fillRect/>
          </a:stretch>
        </p:blipFill>
        <p:spPr>
          <a:xfrm>
            <a:off x="1238250" y="929500"/>
            <a:ext cx="6667500" cy="411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MDMA</a:t>
            </a:r>
            <a:endParaRPr/>
          </a:p>
        </p:txBody>
      </p:sp>
      <p:pic>
        <p:nvPicPr>
          <p:cNvPr id="384" name="Google Shape;384;p43"/>
          <p:cNvPicPr preferRelativeResize="0"/>
          <p:nvPr/>
        </p:nvPicPr>
        <p:blipFill>
          <a:blip r:embed="rId3">
            <a:alphaModFix/>
          </a:blip>
          <a:stretch>
            <a:fillRect/>
          </a:stretch>
        </p:blipFill>
        <p:spPr>
          <a:xfrm>
            <a:off x="152400" y="1170125"/>
            <a:ext cx="8839200" cy="301085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and ANOVA Table</a:t>
            </a:r>
            <a:endParaRPr/>
          </a:p>
        </p:txBody>
      </p:sp>
      <p:sp>
        <p:nvSpPr>
          <p:cNvPr id="390" name="Google Shape;390;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Model: lm(data = MDMAplot, log.Weekday.mean ~ country + PctYouth)</a:t>
            </a:r>
            <a:endParaRPr>
              <a:solidFill>
                <a:schemeClr val="dk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91" name="Google Shape;391;p44"/>
          <p:cNvPicPr preferRelativeResize="0"/>
          <p:nvPr/>
        </p:nvPicPr>
        <p:blipFill>
          <a:blip r:embed="rId3">
            <a:alphaModFix/>
          </a:blip>
          <a:stretch>
            <a:fillRect/>
          </a:stretch>
        </p:blipFill>
        <p:spPr>
          <a:xfrm>
            <a:off x="527425" y="1672738"/>
            <a:ext cx="6425650" cy="2375875"/>
          </a:xfrm>
          <a:prstGeom prst="rect">
            <a:avLst/>
          </a:prstGeom>
          <a:noFill/>
          <a:ln>
            <a:noFill/>
          </a:ln>
        </p:spPr>
      </p:pic>
      <p:sp>
        <p:nvSpPr>
          <p:cNvPr id="392" name="Google Shape;392;p44"/>
          <p:cNvSpPr/>
          <p:nvPr/>
        </p:nvSpPr>
        <p:spPr>
          <a:xfrm>
            <a:off x="2629225" y="2498800"/>
            <a:ext cx="8022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Plot</a:t>
            </a:r>
            <a:endParaRPr/>
          </a:p>
        </p:txBody>
      </p:sp>
      <p:pic>
        <p:nvPicPr>
          <p:cNvPr id="398" name="Google Shape;398;p45"/>
          <p:cNvPicPr preferRelativeResize="0"/>
          <p:nvPr/>
        </p:nvPicPr>
        <p:blipFill>
          <a:blip r:embed="rId3">
            <a:alphaModFix/>
          </a:blip>
          <a:stretch>
            <a:fillRect/>
          </a:stretch>
        </p:blipFill>
        <p:spPr>
          <a:xfrm>
            <a:off x="1238250" y="823950"/>
            <a:ext cx="6667500" cy="4114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311688"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Summary</a:t>
            </a:r>
            <a:endParaRPr/>
          </a:p>
        </p:txBody>
      </p:sp>
      <p:graphicFrame>
        <p:nvGraphicFramePr>
          <p:cNvPr id="404" name="Google Shape;404;p46"/>
          <p:cNvGraphicFramePr/>
          <p:nvPr/>
        </p:nvGraphicFramePr>
        <p:xfrm>
          <a:off x="910275" y="647840"/>
          <a:ext cx="3000000" cy="3000000"/>
        </p:xfrm>
        <a:graphic>
          <a:graphicData uri="http://schemas.openxmlformats.org/drawingml/2006/table">
            <a:tbl>
              <a:tblPr>
                <a:noFill/>
                <a:tableStyleId>{13CE2523-C7C8-4CB7-90DB-E677DD6F0375}</a:tableStyleId>
              </a:tblPr>
              <a:tblGrid>
                <a:gridCol w="1878900">
                  <a:extLst>
                    <a:ext uri="{9D8B030D-6E8A-4147-A177-3AD203B41FA5}">
                      <a16:colId xmlns:a16="http://schemas.microsoft.com/office/drawing/2014/main" val="20000"/>
                    </a:ext>
                  </a:extLst>
                </a:gridCol>
                <a:gridCol w="1507250">
                  <a:extLst>
                    <a:ext uri="{9D8B030D-6E8A-4147-A177-3AD203B41FA5}">
                      <a16:colId xmlns:a16="http://schemas.microsoft.com/office/drawing/2014/main" val="20001"/>
                    </a:ext>
                  </a:extLst>
                </a:gridCol>
                <a:gridCol w="1031600">
                  <a:extLst>
                    <a:ext uri="{9D8B030D-6E8A-4147-A177-3AD203B41FA5}">
                      <a16:colId xmlns:a16="http://schemas.microsoft.com/office/drawing/2014/main" val="20002"/>
                    </a:ext>
                  </a:extLst>
                </a:gridCol>
                <a:gridCol w="1076125">
                  <a:extLst>
                    <a:ext uri="{9D8B030D-6E8A-4147-A177-3AD203B41FA5}">
                      <a16:colId xmlns:a16="http://schemas.microsoft.com/office/drawing/2014/main" val="20003"/>
                    </a:ext>
                  </a:extLst>
                </a:gridCol>
                <a:gridCol w="18295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Amphetamines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Cocaine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MDMA</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Methamphetamine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t>Drug usage varies by reference country?</a:t>
                      </a:r>
                      <a:endParaRPr sz="13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38761D"/>
                          </a:solidFill>
                        </a:rPr>
                        <a:t>✓</a:t>
                      </a:r>
                      <a:endParaRPr sz="2500">
                        <a:solidFill>
                          <a:srgbClr val="38761D"/>
                        </a:solidFill>
                      </a:endParaRPr>
                    </a:p>
                  </a:txBody>
                  <a:tcPr marL="0" marR="0" marT="91425"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38761D"/>
                          </a:solidFill>
                        </a:rPr>
                        <a:t>✓</a:t>
                      </a:r>
                      <a:endParaRPr/>
                    </a:p>
                  </a:txBody>
                  <a:tcPr marL="0" marR="0" marT="91425"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a:t>
                      </a:r>
                      <a:endParaRPr/>
                    </a:p>
                  </a:txBody>
                  <a:tcPr marL="0" marR="0" marT="91425"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a:t>
                      </a:r>
                      <a:endParaRPr/>
                    </a:p>
                  </a:txBody>
                  <a:tcPr marL="0" marR="0" marT="91425"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77925">
                <a:tc>
                  <a:txBody>
                    <a:bodyPr/>
                    <a:lstStyle/>
                    <a:p>
                      <a:pPr marL="0" lvl="0" indent="0" algn="l" rtl="0">
                        <a:spcBef>
                          <a:spcPts val="0"/>
                        </a:spcBef>
                        <a:spcAft>
                          <a:spcPts val="0"/>
                        </a:spcAft>
                        <a:buNone/>
                      </a:pPr>
                      <a:r>
                        <a:rPr lang="en" sz="1300"/>
                        <a:t>Relationship between percent youth and drug usage?</a:t>
                      </a:r>
                      <a:endParaRPr sz="13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300">
                          <a:solidFill>
                            <a:schemeClr val="dk1"/>
                          </a:solidFill>
                        </a:rPr>
                        <a:t>↓</a:t>
                      </a: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38761D"/>
                          </a:solidFill>
                        </a:rPr>
                        <a:t>✓</a:t>
                      </a:r>
                      <a:endParaRPr sz="3300">
                        <a:solidFill>
                          <a:schemeClr val="dk1"/>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300">
                          <a:solidFill>
                            <a:schemeClr val="dk1"/>
                          </a:solidFill>
                        </a:rPr>
                        <a:t>↓</a:t>
                      </a:r>
                      <a:endParaRPr sz="3300"/>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300">
                          <a:solidFill>
                            <a:srgbClr val="666666"/>
                          </a:solidFill>
                        </a:rPr>
                        <a:t>--</a:t>
                      </a:r>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 sz="1300">
                          <a:solidFill>
                            <a:schemeClr val="dk1"/>
                          </a:solidFill>
                        </a:rPr>
                        <a:t>Relationship between GDP and drug usage ?</a:t>
                      </a:r>
                      <a:endParaRPr sz="13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300">
                          <a:solidFill>
                            <a:srgbClr val="666666"/>
                          </a:solidFill>
                        </a:rPr>
                        <a:t>--</a:t>
                      </a: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a:t>
                      </a:r>
                      <a:endParaRPr sz="3300"/>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300">
                          <a:solidFill>
                            <a:srgbClr val="666666"/>
                          </a:solidFill>
                        </a:rPr>
                        <a:t>--</a:t>
                      </a: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300">
                          <a:solidFill>
                            <a:srgbClr val="666666"/>
                          </a:solidFill>
                        </a:rPr>
                        <a:t>--</a:t>
                      </a:r>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solidFill>
                            <a:schemeClr val="dk1"/>
                          </a:solidFill>
                        </a:rPr>
                        <a:t>Interaction effects?</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a:t>
                      </a:r>
                      <a:endParaRPr sz="2800">
                        <a:solidFill>
                          <a:srgbClr val="0C0C0C"/>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½ ✓</a:t>
                      </a: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Clr>
                          <a:schemeClr val="dk1"/>
                        </a:buClr>
                        <a:buSzPts val="1100"/>
                        <a:buFont typeface="Arial"/>
                        <a:buNone/>
                      </a:pPr>
                      <a:r>
                        <a:rPr lang="en" sz="1300">
                          <a:solidFill>
                            <a:schemeClr val="dk1"/>
                          </a:solidFill>
                        </a:rPr>
                        <a:t>Hypothesis supported?</a:t>
                      </a:r>
                      <a:endParaRPr sz="13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a:t>
                      </a:r>
                      <a:endParaRPr sz="2500">
                        <a:solidFill>
                          <a:srgbClr val="38761D"/>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3300">
                        <a:solidFill>
                          <a:srgbClr val="666666"/>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500">
                          <a:solidFill>
                            <a:srgbClr val="38761D"/>
                          </a:solidFill>
                        </a:rPr>
                        <a:t>½ ✓</a:t>
                      </a:r>
                      <a:endParaRPr sz="2500">
                        <a:solidFill>
                          <a:srgbClr val="38761D"/>
                        </a:solidFill>
                      </a:endParaRPr>
                    </a:p>
                  </a:txBody>
                  <a:tcPr marL="0" marR="0" marT="274300" marB="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5" name="Google Shape;405;p46"/>
          <p:cNvSpPr/>
          <p:nvPr/>
        </p:nvSpPr>
        <p:spPr>
          <a:xfrm>
            <a:off x="3339100" y="4243600"/>
            <a:ext cx="389100" cy="427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6" name="Google Shape;406;p46"/>
          <p:cNvSpPr/>
          <p:nvPr/>
        </p:nvSpPr>
        <p:spPr>
          <a:xfrm>
            <a:off x="3339100" y="3472175"/>
            <a:ext cx="389100" cy="427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7" name="Google Shape;407;p46"/>
          <p:cNvSpPr/>
          <p:nvPr/>
        </p:nvSpPr>
        <p:spPr>
          <a:xfrm>
            <a:off x="5681325" y="4243600"/>
            <a:ext cx="389100" cy="427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8" name="Google Shape;408;p46"/>
          <p:cNvSpPr/>
          <p:nvPr/>
        </p:nvSpPr>
        <p:spPr>
          <a:xfrm>
            <a:off x="5681325" y="3472175"/>
            <a:ext cx="389100" cy="427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p:nvPr/>
        </p:nvSpPr>
        <p:spPr>
          <a:xfrm>
            <a:off x="6265425" y="871488"/>
            <a:ext cx="2290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Supervised consumption</a:t>
            </a:r>
            <a:endParaRPr sz="1800"/>
          </a:p>
          <a:p>
            <a:pPr marL="0" lvl="0" indent="0" algn="l" rtl="0">
              <a:spcBef>
                <a:spcPts val="0"/>
              </a:spcBef>
              <a:spcAft>
                <a:spcPts val="0"/>
              </a:spcAft>
              <a:buNone/>
            </a:pPr>
            <a:r>
              <a:rPr lang="en" sz="1800"/>
              <a:t>&amp; injection sites</a:t>
            </a:r>
            <a:endParaRPr sz="1800"/>
          </a:p>
        </p:txBody>
      </p:sp>
      <p:pic>
        <p:nvPicPr>
          <p:cNvPr id="414" name="Google Shape;414;p47"/>
          <p:cNvPicPr preferRelativeResize="0"/>
          <p:nvPr/>
        </p:nvPicPr>
        <p:blipFill>
          <a:blip r:embed="rId3">
            <a:alphaModFix/>
          </a:blip>
          <a:stretch>
            <a:fillRect/>
          </a:stretch>
        </p:blipFill>
        <p:spPr>
          <a:xfrm>
            <a:off x="8374500" y="3791337"/>
            <a:ext cx="769500" cy="769500"/>
          </a:xfrm>
          <a:prstGeom prst="rect">
            <a:avLst/>
          </a:prstGeom>
          <a:noFill/>
          <a:ln>
            <a:noFill/>
          </a:ln>
        </p:spPr>
      </p:pic>
      <p:pic>
        <p:nvPicPr>
          <p:cNvPr id="415" name="Google Shape;415;p47"/>
          <p:cNvPicPr preferRelativeResize="0"/>
          <p:nvPr/>
        </p:nvPicPr>
        <p:blipFill>
          <a:blip r:embed="rId3">
            <a:alphaModFix/>
          </a:blip>
          <a:stretch>
            <a:fillRect/>
          </a:stretch>
        </p:blipFill>
        <p:spPr>
          <a:xfrm>
            <a:off x="7909350" y="921163"/>
            <a:ext cx="769500" cy="769500"/>
          </a:xfrm>
          <a:prstGeom prst="rect">
            <a:avLst/>
          </a:prstGeom>
          <a:noFill/>
          <a:ln>
            <a:noFill/>
          </a:ln>
        </p:spPr>
      </p:pic>
      <p:pic>
        <p:nvPicPr>
          <p:cNvPr id="416" name="Google Shape;416;p47"/>
          <p:cNvPicPr preferRelativeResize="0"/>
          <p:nvPr/>
        </p:nvPicPr>
        <p:blipFill>
          <a:blip r:embed="rId4">
            <a:alphaModFix/>
          </a:blip>
          <a:stretch>
            <a:fillRect/>
          </a:stretch>
        </p:blipFill>
        <p:spPr>
          <a:xfrm>
            <a:off x="361075" y="1310905"/>
            <a:ext cx="2603400" cy="2637095"/>
          </a:xfrm>
          <a:prstGeom prst="rect">
            <a:avLst/>
          </a:prstGeom>
          <a:noFill/>
          <a:ln>
            <a:noFill/>
          </a:ln>
        </p:spPr>
      </p:pic>
      <p:sp>
        <p:nvSpPr>
          <p:cNvPr id="417" name="Google Shape;417;p47"/>
          <p:cNvSpPr txBox="1"/>
          <p:nvPr/>
        </p:nvSpPr>
        <p:spPr>
          <a:xfrm>
            <a:off x="193050" y="48800"/>
            <a:ext cx="3255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50" b="1">
                <a:solidFill>
                  <a:srgbClr val="FF0000"/>
                </a:solidFill>
                <a:highlight>
                  <a:schemeClr val="lt1"/>
                </a:highlight>
              </a:rPr>
              <a:t>Harm reduction</a:t>
            </a:r>
            <a:r>
              <a:rPr lang="en" sz="1750" b="1">
                <a:solidFill>
                  <a:srgbClr val="292C39"/>
                </a:solidFill>
                <a:highlight>
                  <a:schemeClr val="lt1"/>
                </a:highlight>
              </a:rPr>
              <a:t> is a public health approach that saves lives by minimizing harm and potential danger.</a:t>
            </a:r>
            <a:endParaRPr sz="2100" b="1">
              <a:highlight>
                <a:schemeClr val="lt1"/>
              </a:highlight>
            </a:endParaRPr>
          </a:p>
        </p:txBody>
      </p:sp>
      <p:sp>
        <p:nvSpPr>
          <p:cNvPr id="418" name="Google Shape;418;p47"/>
          <p:cNvSpPr txBox="1"/>
          <p:nvPr/>
        </p:nvSpPr>
        <p:spPr>
          <a:xfrm>
            <a:off x="4535475" y="45513"/>
            <a:ext cx="21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9" name="Google Shape;419;p47"/>
          <p:cNvSpPr txBox="1"/>
          <p:nvPr/>
        </p:nvSpPr>
        <p:spPr>
          <a:xfrm>
            <a:off x="3487338" y="891725"/>
            <a:ext cx="22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Jailing addicts</a:t>
            </a:r>
            <a:endParaRPr sz="1800"/>
          </a:p>
        </p:txBody>
      </p:sp>
      <p:pic>
        <p:nvPicPr>
          <p:cNvPr id="420" name="Google Shape;420;p47"/>
          <p:cNvPicPr preferRelativeResize="0"/>
          <p:nvPr/>
        </p:nvPicPr>
        <p:blipFill>
          <a:blip r:embed="rId5">
            <a:alphaModFix/>
          </a:blip>
          <a:stretch>
            <a:fillRect/>
          </a:stretch>
        </p:blipFill>
        <p:spPr>
          <a:xfrm>
            <a:off x="5342125" y="995125"/>
            <a:ext cx="400200" cy="400200"/>
          </a:xfrm>
          <a:prstGeom prst="rect">
            <a:avLst/>
          </a:prstGeom>
          <a:noFill/>
          <a:ln>
            <a:noFill/>
          </a:ln>
        </p:spPr>
      </p:pic>
      <p:sp>
        <p:nvSpPr>
          <p:cNvPr id="421" name="Google Shape;421;p47"/>
          <p:cNvSpPr txBox="1"/>
          <p:nvPr/>
        </p:nvSpPr>
        <p:spPr>
          <a:xfrm>
            <a:off x="4619600" y="-359487"/>
            <a:ext cx="21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22" name="Google Shape;422;p47"/>
          <p:cNvSpPr txBox="1"/>
          <p:nvPr/>
        </p:nvSpPr>
        <p:spPr>
          <a:xfrm>
            <a:off x="3499450" y="131500"/>
            <a:ext cx="168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Addiction is </a:t>
            </a:r>
            <a:endParaRPr sz="1800"/>
          </a:p>
          <a:p>
            <a:pPr marL="0" lvl="0" indent="0" algn="l" rtl="0">
              <a:spcBef>
                <a:spcPts val="0"/>
              </a:spcBef>
              <a:spcAft>
                <a:spcPts val="0"/>
              </a:spcAft>
              <a:buNone/>
            </a:pPr>
            <a:r>
              <a:rPr lang="en" sz="1800"/>
              <a:t>a moral issue </a:t>
            </a:r>
            <a:endParaRPr sz="1800"/>
          </a:p>
        </p:txBody>
      </p:sp>
      <p:pic>
        <p:nvPicPr>
          <p:cNvPr id="423" name="Google Shape;423;p47"/>
          <p:cNvPicPr preferRelativeResize="0"/>
          <p:nvPr/>
        </p:nvPicPr>
        <p:blipFill>
          <a:blip r:embed="rId5">
            <a:alphaModFix/>
          </a:blip>
          <a:stretch>
            <a:fillRect/>
          </a:stretch>
        </p:blipFill>
        <p:spPr>
          <a:xfrm>
            <a:off x="5359850" y="274125"/>
            <a:ext cx="400200" cy="400200"/>
          </a:xfrm>
          <a:prstGeom prst="rect">
            <a:avLst/>
          </a:prstGeom>
          <a:noFill/>
          <a:ln>
            <a:noFill/>
          </a:ln>
        </p:spPr>
      </p:pic>
      <p:sp>
        <p:nvSpPr>
          <p:cNvPr id="424" name="Google Shape;424;p47"/>
          <p:cNvSpPr txBox="1"/>
          <p:nvPr/>
        </p:nvSpPr>
        <p:spPr>
          <a:xfrm>
            <a:off x="6265425" y="172038"/>
            <a:ext cx="20220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Addiction is </a:t>
            </a:r>
            <a:endParaRPr sz="1800"/>
          </a:p>
          <a:p>
            <a:pPr marL="0" lvl="0" indent="0" algn="l" rtl="0">
              <a:spcBef>
                <a:spcPts val="0"/>
              </a:spcBef>
              <a:spcAft>
                <a:spcPts val="0"/>
              </a:spcAft>
              <a:buNone/>
            </a:pPr>
            <a:r>
              <a:rPr lang="en" sz="1800"/>
              <a:t>a health issue</a:t>
            </a:r>
            <a:r>
              <a:rPr lang="en" sz="1900"/>
              <a:t> </a:t>
            </a:r>
            <a:endParaRPr sz="1900"/>
          </a:p>
        </p:txBody>
      </p:sp>
      <p:pic>
        <p:nvPicPr>
          <p:cNvPr id="425" name="Google Shape;425;p47"/>
          <p:cNvPicPr preferRelativeResize="0"/>
          <p:nvPr/>
        </p:nvPicPr>
        <p:blipFill rotWithShape="1">
          <a:blip r:embed="rId3">
            <a:alphaModFix/>
          </a:blip>
          <a:srcRect l="18119" t="-27180" r="-18120" b="27180"/>
          <a:stretch/>
        </p:blipFill>
        <p:spPr>
          <a:xfrm>
            <a:off x="7949938" y="-121200"/>
            <a:ext cx="840725" cy="840725"/>
          </a:xfrm>
          <a:prstGeom prst="rect">
            <a:avLst/>
          </a:prstGeom>
          <a:noFill/>
          <a:ln>
            <a:noFill/>
          </a:ln>
        </p:spPr>
      </p:pic>
      <p:sp>
        <p:nvSpPr>
          <p:cNvPr id="426" name="Google Shape;426;p47"/>
          <p:cNvSpPr txBox="1"/>
          <p:nvPr/>
        </p:nvSpPr>
        <p:spPr>
          <a:xfrm>
            <a:off x="3499448" y="1518100"/>
            <a:ext cx="2022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Criminalizing possession and use</a:t>
            </a:r>
            <a:endParaRPr sz="1800"/>
          </a:p>
        </p:txBody>
      </p:sp>
      <p:pic>
        <p:nvPicPr>
          <p:cNvPr id="427" name="Google Shape;427;p47"/>
          <p:cNvPicPr preferRelativeResize="0"/>
          <p:nvPr/>
        </p:nvPicPr>
        <p:blipFill>
          <a:blip r:embed="rId5">
            <a:alphaModFix/>
          </a:blip>
          <a:stretch>
            <a:fillRect/>
          </a:stretch>
        </p:blipFill>
        <p:spPr>
          <a:xfrm>
            <a:off x="5327450" y="1684725"/>
            <a:ext cx="400200" cy="400200"/>
          </a:xfrm>
          <a:prstGeom prst="rect">
            <a:avLst/>
          </a:prstGeom>
          <a:noFill/>
          <a:ln>
            <a:noFill/>
          </a:ln>
        </p:spPr>
      </p:pic>
      <p:sp>
        <p:nvSpPr>
          <p:cNvPr id="428" name="Google Shape;428;p47"/>
          <p:cNvSpPr txBox="1"/>
          <p:nvPr/>
        </p:nvSpPr>
        <p:spPr>
          <a:xfrm>
            <a:off x="6265425" y="1781088"/>
            <a:ext cx="2022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Access to sterile needles and drug checking</a:t>
            </a:r>
            <a:endParaRPr sz="1800"/>
          </a:p>
        </p:txBody>
      </p:sp>
      <p:pic>
        <p:nvPicPr>
          <p:cNvPr id="429" name="Google Shape;429;p47"/>
          <p:cNvPicPr preferRelativeResize="0"/>
          <p:nvPr/>
        </p:nvPicPr>
        <p:blipFill>
          <a:blip r:embed="rId3">
            <a:alphaModFix/>
          </a:blip>
          <a:stretch>
            <a:fillRect/>
          </a:stretch>
        </p:blipFill>
        <p:spPr>
          <a:xfrm>
            <a:off x="8168763" y="1739913"/>
            <a:ext cx="769500" cy="769500"/>
          </a:xfrm>
          <a:prstGeom prst="rect">
            <a:avLst/>
          </a:prstGeom>
          <a:noFill/>
          <a:ln>
            <a:noFill/>
          </a:ln>
        </p:spPr>
      </p:pic>
      <p:sp>
        <p:nvSpPr>
          <p:cNvPr id="430" name="Google Shape;430;p47"/>
          <p:cNvSpPr txBox="1"/>
          <p:nvPr/>
        </p:nvSpPr>
        <p:spPr>
          <a:xfrm>
            <a:off x="3448650" y="2580100"/>
            <a:ext cx="236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People who OD deserve it</a:t>
            </a:r>
            <a:endParaRPr sz="1800"/>
          </a:p>
        </p:txBody>
      </p:sp>
      <p:pic>
        <p:nvPicPr>
          <p:cNvPr id="431" name="Google Shape;431;p47"/>
          <p:cNvPicPr preferRelativeResize="0"/>
          <p:nvPr/>
        </p:nvPicPr>
        <p:blipFill>
          <a:blip r:embed="rId5">
            <a:alphaModFix/>
          </a:blip>
          <a:stretch>
            <a:fillRect/>
          </a:stretch>
        </p:blipFill>
        <p:spPr>
          <a:xfrm>
            <a:off x="5327450" y="2591300"/>
            <a:ext cx="400200" cy="400200"/>
          </a:xfrm>
          <a:prstGeom prst="rect">
            <a:avLst/>
          </a:prstGeom>
          <a:noFill/>
          <a:ln>
            <a:noFill/>
          </a:ln>
        </p:spPr>
      </p:pic>
      <p:sp>
        <p:nvSpPr>
          <p:cNvPr id="432" name="Google Shape;432;p47"/>
          <p:cNvSpPr txBox="1"/>
          <p:nvPr/>
        </p:nvSpPr>
        <p:spPr>
          <a:xfrm>
            <a:off x="6232025" y="2784113"/>
            <a:ext cx="202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Free naloxone</a:t>
            </a:r>
            <a:endParaRPr sz="1800"/>
          </a:p>
        </p:txBody>
      </p:sp>
      <p:pic>
        <p:nvPicPr>
          <p:cNvPr id="433" name="Google Shape;433;p47"/>
          <p:cNvPicPr preferRelativeResize="0"/>
          <p:nvPr/>
        </p:nvPicPr>
        <p:blipFill>
          <a:blip r:embed="rId3">
            <a:alphaModFix/>
          </a:blip>
          <a:stretch>
            <a:fillRect/>
          </a:stretch>
        </p:blipFill>
        <p:spPr>
          <a:xfrm>
            <a:off x="7833138" y="2614488"/>
            <a:ext cx="769500" cy="769500"/>
          </a:xfrm>
          <a:prstGeom prst="rect">
            <a:avLst/>
          </a:prstGeom>
          <a:noFill/>
          <a:ln>
            <a:noFill/>
          </a:ln>
        </p:spPr>
      </p:pic>
      <p:sp>
        <p:nvSpPr>
          <p:cNvPr id="434" name="Google Shape;434;p47"/>
          <p:cNvSpPr txBox="1"/>
          <p:nvPr/>
        </p:nvSpPr>
        <p:spPr>
          <a:xfrm>
            <a:off x="3499448" y="3273400"/>
            <a:ext cx="202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No knowledge = no usage</a:t>
            </a:r>
            <a:endParaRPr sz="1800"/>
          </a:p>
        </p:txBody>
      </p:sp>
      <p:pic>
        <p:nvPicPr>
          <p:cNvPr id="435" name="Google Shape;435;p47"/>
          <p:cNvPicPr preferRelativeResize="0"/>
          <p:nvPr/>
        </p:nvPicPr>
        <p:blipFill>
          <a:blip r:embed="rId5">
            <a:alphaModFix/>
          </a:blip>
          <a:stretch>
            <a:fillRect/>
          </a:stretch>
        </p:blipFill>
        <p:spPr>
          <a:xfrm>
            <a:off x="5359850" y="3306475"/>
            <a:ext cx="400200" cy="400200"/>
          </a:xfrm>
          <a:prstGeom prst="rect">
            <a:avLst/>
          </a:prstGeom>
          <a:noFill/>
          <a:ln>
            <a:noFill/>
          </a:ln>
        </p:spPr>
      </p:pic>
      <p:sp>
        <p:nvSpPr>
          <p:cNvPr id="436" name="Google Shape;436;p47"/>
          <p:cNvSpPr txBox="1"/>
          <p:nvPr/>
        </p:nvSpPr>
        <p:spPr>
          <a:xfrm>
            <a:off x="6174425" y="3278338"/>
            <a:ext cx="2603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Preventative </a:t>
            </a:r>
            <a:endParaRPr sz="1800"/>
          </a:p>
          <a:p>
            <a:pPr marL="0" lvl="0" indent="0" algn="l" rtl="0">
              <a:spcBef>
                <a:spcPts val="0"/>
              </a:spcBef>
              <a:spcAft>
                <a:spcPts val="0"/>
              </a:spcAft>
              <a:buNone/>
            </a:pPr>
            <a:r>
              <a:rPr lang="en" sz="1800"/>
              <a:t>Outreach programs</a:t>
            </a:r>
            <a:endParaRPr sz="1800"/>
          </a:p>
        </p:txBody>
      </p:sp>
      <p:pic>
        <p:nvPicPr>
          <p:cNvPr id="437" name="Google Shape;437;p47"/>
          <p:cNvPicPr preferRelativeResize="0"/>
          <p:nvPr/>
        </p:nvPicPr>
        <p:blipFill>
          <a:blip r:embed="rId3">
            <a:alphaModFix/>
          </a:blip>
          <a:stretch>
            <a:fillRect/>
          </a:stretch>
        </p:blipFill>
        <p:spPr>
          <a:xfrm>
            <a:off x="8295975" y="3278337"/>
            <a:ext cx="769500" cy="769500"/>
          </a:xfrm>
          <a:prstGeom prst="rect">
            <a:avLst/>
          </a:prstGeom>
          <a:noFill/>
          <a:ln>
            <a:noFill/>
          </a:ln>
        </p:spPr>
      </p:pic>
      <p:sp>
        <p:nvSpPr>
          <p:cNvPr id="438" name="Google Shape;438;p47"/>
          <p:cNvSpPr txBox="1"/>
          <p:nvPr/>
        </p:nvSpPr>
        <p:spPr>
          <a:xfrm>
            <a:off x="3499448" y="4010450"/>
            <a:ext cx="202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“They did this to themselves”</a:t>
            </a:r>
            <a:endParaRPr sz="1800"/>
          </a:p>
        </p:txBody>
      </p:sp>
      <p:pic>
        <p:nvPicPr>
          <p:cNvPr id="439" name="Google Shape;439;p47"/>
          <p:cNvPicPr preferRelativeResize="0"/>
          <p:nvPr/>
        </p:nvPicPr>
        <p:blipFill>
          <a:blip r:embed="rId5">
            <a:alphaModFix/>
          </a:blip>
          <a:stretch>
            <a:fillRect/>
          </a:stretch>
        </p:blipFill>
        <p:spPr>
          <a:xfrm>
            <a:off x="5403650" y="4111275"/>
            <a:ext cx="400200" cy="400200"/>
          </a:xfrm>
          <a:prstGeom prst="rect">
            <a:avLst/>
          </a:prstGeom>
          <a:noFill/>
          <a:ln>
            <a:noFill/>
          </a:ln>
        </p:spPr>
      </p:pic>
      <p:sp>
        <p:nvSpPr>
          <p:cNvPr id="440" name="Google Shape;440;p47"/>
          <p:cNvSpPr txBox="1"/>
          <p:nvPr/>
        </p:nvSpPr>
        <p:spPr>
          <a:xfrm>
            <a:off x="6174425" y="3939188"/>
            <a:ext cx="2603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Community and peer support </a:t>
            </a:r>
            <a:endParaRPr sz="1800"/>
          </a:p>
        </p:txBody>
      </p:sp>
      <p:sp>
        <p:nvSpPr>
          <p:cNvPr id="441" name="Google Shape;441;p47"/>
          <p:cNvSpPr txBox="1"/>
          <p:nvPr/>
        </p:nvSpPr>
        <p:spPr>
          <a:xfrm>
            <a:off x="183250" y="3935275"/>
            <a:ext cx="3255600" cy="9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50" b="1">
                <a:solidFill>
                  <a:srgbClr val="292C39"/>
                </a:solidFill>
                <a:highlight>
                  <a:schemeClr val="lt1"/>
                </a:highlight>
              </a:rPr>
              <a:t>Knowing the issues allows for resource distribution and preventative policy making</a:t>
            </a:r>
            <a:endParaRPr sz="2100" b="1">
              <a:highlight>
                <a:schemeClr val="lt1"/>
              </a:highlight>
            </a:endParaRPr>
          </a:p>
        </p:txBody>
      </p:sp>
      <p:sp>
        <p:nvSpPr>
          <p:cNvPr id="442" name="Google Shape;442;p47"/>
          <p:cNvSpPr txBox="1"/>
          <p:nvPr/>
        </p:nvSpPr>
        <p:spPr>
          <a:xfrm>
            <a:off x="3754500" y="4740538"/>
            <a:ext cx="561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https://harmreduction.org/about-us/principles-of-harm-reduction/</a:t>
            </a:r>
            <a:endParaRPr sz="13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title"/>
          </p:nvPr>
        </p:nvSpPr>
        <p:spPr>
          <a:xfrm>
            <a:off x="885988" y="57700"/>
            <a:ext cx="33702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u="sng"/>
              <a:t>Opioid Overdose Epidemic</a:t>
            </a:r>
            <a:endParaRPr b="1" u="sng"/>
          </a:p>
        </p:txBody>
      </p:sp>
      <p:sp>
        <p:nvSpPr>
          <p:cNvPr id="448" name="Google Shape;448;p48"/>
          <p:cNvSpPr txBox="1">
            <a:spLocks noGrp="1"/>
          </p:cNvSpPr>
          <p:nvPr>
            <p:ph type="body" idx="1"/>
          </p:nvPr>
        </p:nvSpPr>
        <p:spPr>
          <a:xfrm>
            <a:off x="5715675" y="4837800"/>
            <a:ext cx="2915400" cy="381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100"/>
              <a:t>Photo from Missouri River Drug Task Force</a:t>
            </a:r>
            <a:endParaRPr sz="1100"/>
          </a:p>
        </p:txBody>
      </p:sp>
      <p:pic>
        <p:nvPicPr>
          <p:cNvPr id="449" name="Google Shape;449;p48"/>
          <p:cNvPicPr preferRelativeResize="0"/>
          <p:nvPr/>
        </p:nvPicPr>
        <p:blipFill>
          <a:blip r:embed="rId3">
            <a:alphaModFix/>
          </a:blip>
          <a:stretch>
            <a:fillRect/>
          </a:stretch>
        </p:blipFill>
        <p:spPr>
          <a:xfrm>
            <a:off x="5007825" y="2231500"/>
            <a:ext cx="4028050" cy="2606300"/>
          </a:xfrm>
          <a:prstGeom prst="rect">
            <a:avLst/>
          </a:prstGeom>
          <a:noFill/>
          <a:ln>
            <a:noFill/>
          </a:ln>
        </p:spPr>
      </p:pic>
      <p:pic>
        <p:nvPicPr>
          <p:cNvPr id="450" name="Google Shape;450;p48"/>
          <p:cNvPicPr preferRelativeResize="0"/>
          <p:nvPr/>
        </p:nvPicPr>
        <p:blipFill>
          <a:blip r:embed="rId4">
            <a:alphaModFix/>
          </a:blip>
          <a:stretch>
            <a:fillRect/>
          </a:stretch>
        </p:blipFill>
        <p:spPr>
          <a:xfrm>
            <a:off x="7278575" y="133900"/>
            <a:ext cx="1621125" cy="2063884"/>
          </a:xfrm>
          <a:prstGeom prst="rect">
            <a:avLst/>
          </a:prstGeom>
          <a:noFill/>
          <a:ln>
            <a:noFill/>
          </a:ln>
        </p:spPr>
      </p:pic>
      <p:pic>
        <p:nvPicPr>
          <p:cNvPr id="451" name="Google Shape;451;p48"/>
          <p:cNvPicPr preferRelativeResize="0"/>
          <p:nvPr/>
        </p:nvPicPr>
        <p:blipFill rotWithShape="1">
          <a:blip r:embed="rId5">
            <a:alphaModFix/>
          </a:blip>
          <a:srcRect t="4150"/>
          <a:stretch/>
        </p:blipFill>
        <p:spPr>
          <a:xfrm>
            <a:off x="76225" y="994675"/>
            <a:ext cx="4837350" cy="3766925"/>
          </a:xfrm>
          <a:prstGeom prst="rect">
            <a:avLst/>
          </a:prstGeom>
          <a:noFill/>
          <a:ln>
            <a:noFill/>
          </a:ln>
        </p:spPr>
      </p:pic>
      <p:sp>
        <p:nvSpPr>
          <p:cNvPr id="452" name="Google Shape;452;p48"/>
          <p:cNvSpPr txBox="1"/>
          <p:nvPr/>
        </p:nvSpPr>
        <p:spPr>
          <a:xfrm>
            <a:off x="138099" y="4748525"/>
            <a:ext cx="456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https://www.drugabuse.gov/drug-topics/trends-statistics/overdose-death-rates</a:t>
            </a:r>
            <a:endParaRPr sz="1000"/>
          </a:p>
        </p:txBody>
      </p:sp>
      <p:sp>
        <p:nvSpPr>
          <p:cNvPr id="453" name="Google Shape;453;p48"/>
          <p:cNvSpPr txBox="1"/>
          <p:nvPr/>
        </p:nvSpPr>
        <p:spPr>
          <a:xfrm>
            <a:off x="5130913" y="57700"/>
            <a:ext cx="2087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highlight>
                  <a:schemeClr val="lt1"/>
                </a:highlight>
                <a:uFill>
                  <a:noFill/>
                </a:uFill>
                <a:hlinkClick r:id="rId6">
                  <a:extLst>
                    <a:ext uri="{A12FA001-AC4F-418D-AE19-62706E023703}">
                      <ahyp:hlinkClr xmlns:ahyp="http://schemas.microsoft.com/office/drawing/2018/hyperlinkcolor" val="tx"/>
                    </a:ext>
                  </a:extLst>
                </a:hlinkClick>
              </a:rPr>
              <a:t>Papaver somniferum</a:t>
            </a:r>
            <a:r>
              <a:rPr lang="en" sz="1900">
                <a:solidFill>
                  <a:schemeClr val="dk1"/>
                </a:solidFill>
              </a:rPr>
              <a:t> </a:t>
            </a:r>
            <a:endParaRPr sz="1900">
              <a:solidFill>
                <a:schemeClr val="dk1"/>
              </a:solidFill>
            </a:endParaRPr>
          </a:p>
          <a:p>
            <a:pPr marL="0" lvl="0" indent="0" algn="l" rtl="0">
              <a:spcBef>
                <a:spcPts val="0"/>
              </a:spcBef>
              <a:spcAft>
                <a:spcPts val="0"/>
              </a:spcAft>
              <a:buNone/>
            </a:pPr>
            <a:r>
              <a:rPr lang="en" sz="1300">
                <a:solidFill>
                  <a:schemeClr val="dk1"/>
                </a:solidFill>
              </a:rPr>
              <a:t>(opium poppy)</a:t>
            </a:r>
            <a:endParaRPr sz="1300">
              <a:solidFill>
                <a:schemeClr val="dk1"/>
              </a:solidFill>
            </a:endParaRPr>
          </a:p>
        </p:txBody>
      </p:sp>
      <p:pic>
        <p:nvPicPr>
          <p:cNvPr id="454" name="Google Shape;454;p48"/>
          <p:cNvPicPr preferRelativeResize="0"/>
          <p:nvPr/>
        </p:nvPicPr>
        <p:blipFill>
          <a:blip r:embed="rId7">
            <a:alphaModFix/>
          </a:blip>
          <a:stretch>
            <a:fillRect/>
          </a:stretch>
        </p:blipFill>
        <p:spPr>
          <a:xfrm>
            <a:off x="5285525" y="835896"/>
            <a:ext cx="1621125" cy="12325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49"/>
          <p:cNvPicPr preferRelativeResize="0"/>
          <p:nvPr/>
        </p:nvPicPr>
        <p:blipFill>
          <a:blip r:embed="rId3">
            <a:alphaModFix/>
          </a:blip>
          <a:stretch>
            <a:fillRect/>
          </a:stretch>
        </p:blipFill>
        <p:spPr>
          <a:xfrm>
            <a:off x="0" y="0"/>
            <a:ext cx="3756199" cy="5143500"/>
          </a:xfrm>
          <a:prstGeom prst="rect">
            <a:avLst/>
          </a:prstGeom>
          <a:noFill/>
          <a:ln>
            <a:noFill/>
          </a:ln>
        </p:spPr>
      </p:pic>
      <p:pic>
        <p:nvPicPr>
          <p:cNvPr id="460" name="Google Shape;460;p49"/>
          <p:cNvPicPr preferRelativeResize="0"/>
          <p:nvPr/>
        </p:nvPicPr>
        <p:blipFill>
          <a:blip r:embed="rId4">
            <a:alphaModFix/>
          </a:blip>
          <a:stretch>
            <a:fillRect/>
          </a:stretch>
        </p:blipFill>
        <p:spPr>
          <a:xfrm>
            <a:off x="3756200" y="2015525"/>
            <a:ext cx="5387800" cy="3127974"/>
          </a:xfrm>
          <a:prstGeom prst="rect">
            <a:avLst/>
          </a:prstGeom>
          <a:noFill/>
          <a:ln>
            <a:noFill/>
          </a:ln>
        </p:spPr>
      </p:pic>
      <p:sp>
        <p:nvSpPr>
          <p:cNvPr id="461" name="Google Shape;461;p49"/>
          <p:cNvSpPr txBox="1"/>
          <p:nvPr/>
        </p:nvSpPr>
        <p:spPr>
          <a:xfrm>
            <a:off x="4081075" y="271825"/>
            <a:ext cx="49995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t>Did you know that fentanyl may be used to cut drugs? Even those that are typically considered harmless?</a:t>
            </a:r>
            <a:endParaRPr sz="1900"/>
          </a:p>
        </p:txBody>
      </p:sp>
      <p:sp>
        <p:nvSpPr>
          <p:cNvPr id="462" name="Google Shape;462;p49"/>
          <p:cNvSpPr txBox="1"/>
          <p:nvPr/>
        </p:nvSpPr>
        <p:spPr>
          <a:xfrm>
            <a:off x="4070300" y="1474275"/>
            <a:ext cx="4999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t>Do you know the signs of an overdose?</a:t>
            </a:r>
            <a:endParaRPr sz="19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50"/>
          <p:cNvPicPr preferRelativeResize="0"/>
          <p:nvPr/>
        </p:nvPicPr>
        <p:blipFill>
          <a:blip r:embed="rId3">
            <a:alphaModFix/>
          </a:blip>
          <a:stretch>
            <a:fillRect/>
          </a:stretch>
        </p:blipFill>
        <p:spPr>
          <a:xfrm>
            <a:off x="0" y="0"/>
            <a:ext cx="3991356" cy="5143500"/>
          </a:xfrm>
          <a:prstGeom prst="rect">
            <a:avLst/>
          </a:prstGeom>
          <a:noFill/>
          <a:ln>
            <a:noFill/>
          </a:ln>
        </p:spPr>
      </p:pic>
      <p:pic>
        <p:nvPicPr>
          <p:cNvPr id="468" name="Google Shape;468;p50" descr="Learn about how NARCAN™ Nasal Spray can reverse the effects of opioids in the event of an overdose." title="NARCAN Nasal Spray - How it Works">
            <a:hlinkClick r:id="rId4"/>
          </p:cNvPr>
          <p:cNvPicPr preferRelativeResize="0"/>
          <p:nvPr/>
        </p:nvPicPr>
        <p:blipFill>
          <a:blip r:embed="rId5">
            <a:alphaModFix/>
          </a:blip>
          <a:stretch>
            <a:fillRect/>
          </a:stretch>
        </p:blipFill>
        <p:spPr>
          <a:xfrm>
            <a:off x="3991349" y="1285200"/>
            <a:ext cx="5152650" cy="3864488"/>
          </a:xfrm>
          <a:prstGeom prst="rect">
            <a:avLst/>
          </a:prstGeom>
          <a:noFill/>
          <a:ln>
            <a:noFill/>
          </a:ln>
        </p:spPr>
      </p:pic>
      <p:sp>
        <p:nvSpPr>
          <p:cNvPr id="469" name="Google Shape;469;p50"/>
          <p:cNvSpPr txBox="1"/>
          <p:nvPr/>
        </p:nvSpPr>
        <p:spPr>
          <a:xfrm>
            <a:off x="3991225" y="0"/>
            <a:ext cx="51528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343434"/>
                </a:solidFill>
              </a:rPr>
              <a:t>NARCAN</a:t>
            </a:r>
            <a:r>
              <a:rPr lang="en" sz="950" b="1">
                <a:solidFill>
                  <a:srgbClr val="343434"/>
                </a:solidFill>
              </a:rPr>
              <a:t>®</a:t>
            </a:r>
            <a:r>
              <a:rPr lang="en" sz="1500" b="1">
                <a:solidFill>
                  <a:srgbClr val="343434"/>
                </a:solidFill>
              </a:rPr>
              <a:t> Nasal Spray, the first nasal formulation of naloxone to be FDA approved for the treatment of known or suspected opioid overdose. Designed for use in the community, NARCAN</a:t>
            </a:r>
            <a:r>
              <a:rPr lang="en" sz="950" b="1">
                <a:solidFill>
                  <a:srgbClr val="343434"/>
                </a:solidFill>
              </a:rPr>
              <a:t>®</a:t>
            </a:r>
            <a:r>
              <a:rPr lang="en" sz="1500" b="1">
                <a:solidFill>
                  <a:srgbClr val="343434"/>
                </a:solidFill>
              </a:rPr>
              <a:t> Nasal Spray is needle-free and ready to use.</a:t>
            </a:r>
            <a:endParaRPr sz="1700" b="1"/>
          </a:p>
        </p:txBody>
      </p:sp>
      <p:sp>
        <p:nvSpPr>
          <p:cNvPr id="470" name="Google Shape;470;p50"/>
          <p:cNvSpPr txBox="1"/>
          <p:nvPr/>
        </p:nvSpPr>
        <p:spPr>
          <a:xfrm>
            <a:off x="6736575" y="9390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https://www.narcan.com/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1"/>
          <p:cNvSpPr txBox="1">
            <a:spLocks noGrp="1"/>
          </p:cNvSpPr>
          <p:nvPr>
            <p:ph type="title"/>
          </p:nvPr>
        </p:nvSpPr>
        <p:spPr>
          <a:xfrm>
            <a:off x="273600" y="83800"/>
            <a:ext cx="8520600" cy="838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5133" b="1">
                <a:solidFill>
                  <a:srgbClr val="FF0000"/>
                </a:solidFill>
              </a:rPr>
              <a:t>+   </a:t>
            </a:r>
            <a:r>
              <a:rPr lang="en"/>
              <a:t>First Aid     </a:t>
            </a:r>
            <a:r>
              <a:rPr lang="en" sz="5133" b="1">
                <a:solidFill>
                  <a:srgbClr val="FF0000"/>
                </a:solidFill>
              </a:rPr>
              <a:t>+</a:t>
            </a:r>
            <a:endParaRPr sz="5133" b="1">
              <a:solidFill>
                <a:srgbClr val="FF0000"/>
              </a:solidFill>
            </a:endParaRPr>
          </a:p>
        </p:txBody>
      </p:sp>
      <p:sp>
        <p:nvSpPr>
          <p:cNvPr id="476" name="Google Shape;476;p51"/>
          <p:cNvSpPr txBox="1">
            <a:spLocks noGrp="1"/>
          </p:cNvSpPr>
          <p:nvPr>
            <p:ph type="body" idx="1"/>
          </p:nvPr>
        </p:nvSpPr>
        <p:spPr>
          <a:xfrm>
            <a:off x="311700" y="1152475"/>
            <a:ext cx="3368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-CPR is available through the campus rec center once per semester</a:t>
            </a:r>
            <a:endParaRPr/>
          </a:p>
          <a:p>
            <a:pPr marL="0" lvl="0" indent="0" algn="l" rtl="0">
              <a:spcBef>
                <a:spcPts val="1200"/>
              </a:spcBef>
              <a:spcAft>
                <a:spcPts val="0"/>
              </a:spcAft>
              <a:buNone/>
            </a:pPr>
            <a:r>
              <a:rPr lang="en"/>
              <a:t>-Online trainings are also given by the Canadian Red Cross</a:t>
            </a:r>
            <a:endParaRPr/>
          </a:p>
          <a:p>
            <a:pPr marL="0" lvl="0" indent="0" algn="l" rtl="0">
              <a:spcBef>
                <a:spcPts val="1200"/>
              </a:spcBef>
              <a:spcAft>
                <a:spcPts val="1200"/>
              </a:spcAft>
              <a:buNone/>
            </a:pPr>
            <a:r>
              <a:rPr lang="en"/>
              <a:t>-Recovery position</a:t>
            </a:r>
            <a:endParaRPr/>
          </a:p>
        </p:txBody>
      </p:sp>
      <p:pic>
        <p:nvPicPr>
          <p:cNvPr id="477" name="Google Shape;477;p51"/>
          <p:cNvPicPr preferRelativeResize="0"/>
          <p:nvPr/>
        </p:nvPicPr>
        <p:blipFill>
          <a:blip r:embed="rId3">
            <a:alphaModFix/>
          </a:blip>
          <a:stretch>
            <a:fillRect/>
          </a:stretch>
        </p:blipFill>
        <p:spPr>
          <a:xfrm>
            <a:off x="3832800" y="1170125"/>
            <a:ext cx="5158799" cy="3621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174300" y="393775"/>
            <a:ext cx="4473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6698"/>
              <a:buNone/>
            </a:pPr>
            <a:r>
              <a:rPr lang="en" sz="2120" b="1"/>
              <a:t>Why do we care about drug levels?</a:t>
            </a:r>
            <a:endParaRPr sz="2120" b="1"/>
          </a:p>
        </p:txBody>
      </p:sp>
      <p:pic>
        <p:nvPicPr>
          <p:cNvPr id="87" name="Google Shape;87;p16"/>
          <p:cNvPicPr preferRelativeResize="0"/>
          <p:nvPr/>
        </p:nvPicPr>
        <p:blipFill>
          <a:blip r:embed="rId3">
            <a:alphaModFix/>
          </a:blip>
          <a:stretch>
            <a:fillRect/>
          </a:stretch>
        </p:blipFill>
        <p:spPr>
          <a:xfrm>
            <a:off x="517223" y="1212763"/>
            <a:ext cx="3308750" cy="3024225"/>
          </a:xfrm>
          <a:prstGeom prst="rect">
            <a:avLst/>
          </a:prstGeom>
          <a:noFill/>
          <a:ln>
            <a:noFill/>
          </a:ln>
        </p:spPr>
      </p:pic>
      <p:sp>
        <p:nvSpPr>
          <p:cNvPr id="88" name="Google Shape;88;p16"/>
          <p:cNvSpPr txBox="1"/>
          <p:nvPr/>
        </p:nvSpPr>
        <p:spPr>
          <a:xfrm>
            <a:off x="517225" y="44832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rgbClr val="0C0C0C"/>
                </a:solidFill>
                <a:highlight>
                  <a:srgbClr val="FFFFFF"/>
                </a:highlight>
                <a:latin typeface="Roboto"/>
                <a:ea typeface="Roboto"/>
                <a:cs typeface="Roboto"/>
                <a:sym typeface="Roboto"/>
              </a:rPr>
              <a:t>https://www.samhsa.gov/data/sites/default/files/NSDUH-FFR1-2015/NSDUH-FFR1-2015/NSDUH-FFR1-2015.htm</a:t>
            </a:r>
            <a:endParaRPr/>
          </a:p>
        </p:txBody>
      </p:sp>
      <p:pic>
        <p:nvPicPr>
          <p:cNvPr id="89" name="Google Shape;89;p16"/>
          <p:cNvPicPr preferRelativeResize="0"/>
          <p:nvPr/>
        </p:nvPicPr>
        <p:blipFill>
          <a:blip r:embed="rId4">
            <a:alphaModFix/>
          </a:blip>
          <a:stretch>
            <a:fillRect/>
          </a:stretch>
        </p:blipFill>
        <p:spPr>
          <a:xfrm>
            <a:off x="6960288" y="288125"/>
            <a:ext cx="1519828" cy="1495150"/>
          </a:xfrm>
          <a:prstGeom prst="rect">
            <a:avLst/>
          </a:prstGeom>
          <a:noFill/>
          <a:ln>
            <a:noFill/>
          </a:ln>
        </p:spPr>
      </p:pic>
      <p:pic>
        <p:nvPicPr>
          <p:cNvPr id="90" name="Google Shape;90;p16"/>
          <p:cNvPicPr preferRelativeResize="0"/>
          <p:nvPr/>
        </p:nvPicPr>
        <p:blipFill>
          <a:blip r:embed="rId5">
            <a:alphaModFix/>
          </a:blip>
          <a:stretch>
            <a:fillRect/>
          </a:stretch>
        </p:blipFill>
        <p:spPr>
          <a:xfrm>
            <a:off x="4495024" y="317579"/>
            <a:ext cx="1431451" cy="1436243"/>
          </a:xfrm>
          <a:prstGeom prst="rect">
            <a:avLst/>
          </a:prstGeom>
          <a:noFill/>
          <a:ln>
            <a:noFill/>
          </a:ln>
        </p:spPr>
      </p:pic>
      <p:sp>
        <p:nvSpPr>
          <p:cNvPr id="91" name="Google Shape;91;p16"/>
          <p:cNvSpPr txBox="1"/>
          <p:nvPr/>
        </p:nvSpPr>
        <p:spPr>
          <a:xfrm>
            <a:off x="3766025" y="1851175"/>
            <a:ext cx="3308700" cy="2678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Weakened immune system</a:t>
            </a:r>
            <a:endParaRPr sz="1800"/>
          </a:p>
          <a:p>
            <a:pPr marL="457200" lvl="0" indent="-342900" algn="l" rtl="0">
              <a:spcBef>
                <a:spcPts val="0"/>
              </a:spcBef>
              <a:spcAft>
                <a:spcPts val="0"/>
              </a:spcAft>
              <a:buSzPts val="1800"/>
              <a:buChar char="-"/>
            </a:pPr>
            <a:r>
              <a:rPr lang="en" sz="1800"/>
              <a:t>Heart &amp; lung disease</a:t>
            </a:r>
            <a:endParaRPr sz="1800"/>
          </a:p>
          <a:p>
            <a:pPr marL="457200" lvl="0" indent="-342900" algn="l" rtl="0">
              <a:spcBef>
                <a:spcPts val="0"/>
              </a:spcBef>
              <a:spcAft>
                <a:spcPts val="0"/>
              </a:spcAft>
              <a:buSzPts val="1800"/>
              <a:buChar char="-"/>
            </a:pPr>
            <a:r>
              <a:rPr lang="en" sz="1800"/>
              <a:t>Seizures</a:t>
            </a:r>
            <a:endParaRPr sz="1800"/>
          </a:p>
          <a:p>
            <a:pPr marL="457200" lvl="0" indent="-342900" algn="l" rtl="0">
              <a:spcBef>
                <a:spcPts val="0"/>
              </a:spcBef>
              <a:spcAft>
                <a:spcPts val="0"/>
              </a:spcAft>
              <a:buSzPts val="1800"/>
              <a:buChar char="-"/>
            </a:pPr>
            <a:r>
              <a:rPr lang="en" sz="1800"/>
              <a:t>Stroke</a:t>
            </a:r>
            <a:endParaRPr sz="1800"/>
          </a:p>
          <a:p>
            <a:pPr marL="457200" lvl="0" indent="-342900" algn="l" rtl="0">
              <a:spcBef>
                <a:spcPts val="0"/>
              </a:spcBef>
              <a:spcAft>
                <a:spcPts val="0"/>
              </a:spcAft>
              <a:buSzPts val="1800"/>
              <a:buChar char="-"/>
            </a:pPr>
            <a:r>
              <a:rPr lang="en" sz="1800"/>
              <a:t>Brain damage</a:t>
            </a:r>
            <a:endParaRPr sz="1800"/>
          </a:p>
          <a:p>
            <a:pPr marL="457200" lvl="0" indent="-342900" algn="l" rtl="0">
              <a:spcBef>
                <a:spcPts val="0"/>
              </a:spcBef>
              <a:spcAft>
                <a:spcPts val="0"/>
              </a:spcAft>
              <a:buSzPts val="1800"/>
              <a:buChar char="-"/>
            </a:pPr>
            <a:r>
              <a:rPr lang="en" sz="1800"/>
              <a:t>Memory loss</a:t>
            </a:r>
            <a:endParaRPr sz="1800"/>
          </a:p>
          <a:p>
            <a:pPr marL="457200" lvl="0" indent="-342900" algn="l" rtl="0">
              <a:spcBef>
                <a:spcPts val="0"/>
              </a:spcBef>
              <a:spcAft>
                <a:spcPts val="0"/>
              </a:spcAft>
              <a:buSzPts val="1800"/>
              <a:buChar char="-"/>
            </a:pPr>
            <a:r>
              <a:rPr lang="en" sz="1800"/>
              <a:t>Risk of psychiatric disorders</a:t>
            </a:r>
            <a:endParaRPr sz="1800"/>
          </a:p>
        </p:txBody>
      </p:sp>
      <p:sp>
        <p:nvSpPr>
          <p:cNvPr id="92" name="Google Shape;92;p16"/>
          <p:cNvSpPr txBox="1"/>
          <p:nvPr/>
        </p:nvSpPr>
        <p:spPr>
          <a:xfrm>
            <a:off x="6314150" y="1851175"/>
            <a:ext cx="30000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Loss of relationships</a:t>
            </a:r>
            <a:endParaRPr sz="1800"/>
          </a:p>
          <a:p>
            <a:pPr marL="457200" lvl="0" indent="-342900" algn="l" rtl="0">
              <a:spcBef>
                <a:spcPts val="0"/>
              </a:spcBef>
              <a:spcAft>
                <a:spcPts val="0"/>
              </a:spcAft>
              <a:buSzPts val="1800"/>
              <a:buChar char="-"/>
            </a:pPr>
            <a:r>
              <a:rPr lang="en" sz="1800"/>
              <a:t>Trauma</a:t>
            </a:r>
            <a:endParaRPr sz="1800"/>
          </a:p>
          <a:p>
            <a:pPr marL="457200" lvl="0" indent="-342900" algn="l" rtl="0">
              <a:spcBef>
                <a:spcPts val="0"/>
              </a:spcBef>
              <a:spcAft>
                <a:spcPts val="0"/>
              </a:spcAft>
              <a:buSzPts val="1800"/>
              <a:buChar char="-"/>
            </a:pPr>
            <a:r>
              <a:rPr lang="en" sz="1800"/>
              <a:t>Environmental impact</a:t>
            </a:r>
            <a:endParaRPr sz="1800"/>
          </a:p>
          <a:p>
            <a:pPr marL="457200" lvl="0" indent="-342900" algn="l" rtl="0">
              <a:spcBef>
                <a:spcPts val="0"/>
              </a:spcBef>
              <a:spcAft>
                <a:spcPts val="0"/>
              </a:spcAft>
              <a:buSzPts val="1800"/>
              <a:buChar char="-"/>
            </a:pPr>
            <a:r>
              <a:rPr lang="en" sz="1800"/>
              <a:t>Crime</a:t>
            </a:r>
            <a:endParaRPr sz="1800"/>
          </a:p>
          <a:p>
            <a:pPr marL="457200" lvl="0" indent="-342900" algn="l" rtl="0">
              <a:spcBef>
                <a:spcPts val="0"/>
              </a:spcBef>
              <a:spcAft>
                <a:spcPts val="0"/>
              </a:spcAft>
              <a:buSzPts val="1800"/>
              <a:buChar char="-"/>
            </a:pPr>
            <a:r>
              <a:rPr lang="en" sz="1800"/>
              <a:t>Financial instability</a:t>
            </a:r>
            <a:endParaRPr sz="1900"/>
          </a:p>
          <a:p>
            <a:pPr marL="457200" lvl="0" indent="-342900" algn="l" rtl="0">
              <a:spcBef>
                <a:spcPts val="0"/>
              </a:spcBef>
              <a:spcAft>
                <a:spcPts val="0"/>
              </a:spcAft>
              <a:buSzPts val="1800"/>
              <a:buChar char="-"/>
            </a:pPr>
            <a:r>
              <a:rPr lang="en" sz="1800"/>
              <a:t>Abuse</a:t>
            </a:r>
            <a:endParaRPr sz="1800"/>
          </a:p>
          <a:p>
            <a:pPr marL="457200" lvl="0" indent="-342900" algn="l" rtl="0">
              <a:spcBef>
                <a:spcPts val="0"/>
              </a:spcBef>
              <a:spcAft>
                <a:spcPts val="0"/>
              </a:spcAft>
              <a:buSzPts val="1800"/>
              <a:buChar char="-"/>
            </a:pPr>
            <a:r>
              <a:rPr lang="en" sz="1800"/>
              <a:t>Disease exposure</a:t>
            </a:r>
            <a:endParaRPr sz="1800"/>
          </a:p>
          <a:p>
            <a:pPr marL="457200" lvl="0" indent="-342900" algn="l" rtl="0">
              <a:spcBef>
                <a:spcPts val="0"/>
              </a:spcBef>
              <a:spcAft>
                <a:spcPts val="0"/>
              </a:spcAft>
              <a:buSzPts val="1800"/>
              <a:buChar char="-"/>
            </a:pPr>
            <a:r>
              <a:rPr lang="en" sz="1800"/>
              <a:t>Enabling use</a:t>
            </a:r>
            <a:endParaRPr sz="1800"/>
          </a:p>
        </p:txBody>
      </p:sp>
      <p:sp>
        <p:nvSpPr>
          <p:cNvPr id="93" name="Google Shape;93;p16"/>
          <p:cNvSpPr txBox="1"/>
          <p:nvPr/>
        </p:nvSpPr>
        <p:spPr>
          <a:xfrm>
            <a:off x="4724400" y="4529275"/>
            <a:ext cx="447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Addiction hurts </a:t>
            </a:r>
            <a:r>
              <a:rPr lang="en" sz="2200" b="1">
                <a:solidFill>
                  <a:srgbClr val="FF0000"/>
                </a:solidFill>
              </a:rPr>
              <a:t>everyone</a:t>
            </a:r>
            <a:r>
              <a:rPr lang="en" sz="2200" b="1"/>
              <a:t>.</a:t>
            </a:r>
            <a:endParaRPr sz="2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1000"/>
                                        <p:tgtEl>
                                          <p:spTgt spid="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1000"/>
                                        <p:tgtEl>
                                          <p:spTgt spid="89"/>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1000"/>
                                        <p:tgtEl>
                                          <p:spTgt spid="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63300" y="168600"/>
            <a:ext cx="4584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Wastewater data acquisition</a:t>
            </a:r>
            <a:r>
              <a:rPr lang="en"/>
              <a:t> </a:t>
            </a:r>
            <a:endParaRPr/>
          </a:p>
        </p:txBody>
      </p:sp>
      <p:pic>
        <p:nvPicPr>
          <p:cNvPr id="99" name="Google Shape;99;p17"/>
          <p:cNvPicPr preferRelativeResize="0"/>
          <p:nvPr/>
        </p:nvPicPr>
        <p:blipFill>
          <a:blip r:embed="rId3">
            <a:alphaModFix/>
          </a:blip>
          <a:stretch>
            <a:fillRect/>
          </a:stretch>
        </p:blipFill>
        <p:spPr>
          <a:xfrm>
            <a:off x="545163" y="1159850"/>
            <a:ext cx="3472074" cy="3983648"/>
          </a:xfrm>
          <a:prstGeom prst="rect">
            <a:avLst/>
          </a:prstGeom>
          <a:noFill/>
          <a:ln>
            <a:noFill/>
          </a:ln>
        </p:spPr>
      </p:pic>
      <p:pic>
        <p:nvPicPr>
          <p:cNvPr id="100" name="Google Shape;100;p17"/>
          <p:cNvPicPr preferRelativeResize="0"/>
          <p:nvPr/>
        </p:nvPicPr>
        <p:blipFill rotWithShape="1">
          <a:blip r:embed="rId4">
            <a:alphaModFix/>
          </a:blip>
          <a:srcRect t="31622" b="30332"/>
          <a:stretch/>
        </p:blipFill>
        <p:spPr>
          <a:xfrm>
            <a:off x="4572000" y="16200"/>
            <a:ext cx="4114801" cy="1565399"/>
          </a:xfrm>
          <a:prstGeom prst="rect">
            <a:avLst/>
          </a:prstGeom>
          <a:noFill/>
          <a:ln>
            <a:noFill/>
          </a:ln>
        </p:spPr>
      </p:pic>
      <p:sp>
        <p:nvSpPr>
          <p:cNvPr id="101" name="Google Shape;101;p17"/>
          <p:cNvSpPr txBox="1"/>
          <p:nvPr/>
        </p:nvSpPr>
        <p:spPr>
          <a:xfrm>
            <a:off x="214350" y="665100"/>
            <a:ext cx="4435200" cy="9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a:solidFill>
                  <a:srgbClr val="3C3C3C"/>
                </a:solidFill>
                <a:highlight>
                  <a:srgbClr val="FFFFFF"/>
                </a:highlight>
              </a:rPr>
              <a:t>Figure 2: relative geographical distribution of cocaine metabolite as detected in European cities, 2020 (daily mean)</a:t>
            </a:r>
            <a:endParaRPr/>
          </a:p>
        </p:txBody>
      </p:sp>
      <p:sp>
        <p:nvSpPr>
          <p:cNvPr id="102" name="Google Shape;102;p17"/>
          <p:cNvSpPr txBox="1"/>
          <p:nvPr/>
        </p:nvSpPr>
        <p:spPr>
          <a:xfrm>
            <a:off x="4174500" y="1353000"/>
            <a:ext cx="48171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chemeClr val="dk1"/>
              </a:buClr>
              <a:buSzPts val="1800"/>
              <a:buChar char="-"/>
            </a:pPr>
            <a:r>
              <a:rPr lang="en" sz="1800">
                <a:solidFill>
                  <a:schemeClr val="dk1"/>
                </a:solidFill>
              </a:rPr>
              <a:t>This EMCDDA  is committed to supporting European policy-making by providing evidence-based information on drugs, their use, and consequences. </a:t>
            </a:r>
            <a:endParaRPr sz="2100"/>
          </a:p>
        </p:txBody>
      </p:sp>
      <p:sp>
        <p:nvSpPr>
          <p:cNvPr id="103" name="Google Shape;103;p17"/>
          <p:cNvSpPr txBox="1"/>
          <p:nvPr/>
        </p:nvSpPr>
        <p:spPr>
          <a:xfrm>
            <a:off x="4174500" y="2854500"/>
            <a:ext cx="48171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chemeClr val="dk1"/>
              </a:buClr>
              <a:buSzPts val="1800"/>
              <a:buChar char="-"/>
            </a:pPr>
            <a:r>
              <a:rPr lang="en" sz="1800">
                <a:solidFill>
                  <a:schemeClr val="dk1"/>
                </a:solidFill>
              </a:rPr>
              <a:t>An ongoing wastewater based epidemiological study since 2011</a:t>
            </a:r>
            <a:endParaRPr sz="2100"/>
          </a:p>
        </p:txBody>
      </p:sp>
      <p:sp>
        <p:nvSpPr>
          <p:cNvPr id="104" name="Google Shape;104;p17"/>
          <p:cNvSpPr txBox="1"/>
          <p:nvPr/>
        </p:nvSpPr>
        <p:spPr>
          <a:xfrm>
            <a:off x="4174500" y="3772625"/>
            <a:ext cx="48171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chemeClr val="dk1"/>
              </a:buClr>
              <a:buSzPts val="1800"/>
              <a:buChar char="-"/>
            </a:pPr>
            <a:r>
              <a:rPr lang="en" sz="1800">
                <a:solidFill>
                  <a:schemeClr val="dk1"/>
                </a:solidFill>
              </a:rPr>
              <a:t>The study sites include municipal wastewater treatment facilities from 137 cities across 29 European Countries</a:t>
            </a:r>
            <a:endParaRPr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604588" y="1294675"/>
            <a:ext cx="3934825" cy="2449700"/>
          </a:xfrm>
          <a:prstGeom prst="rect">
            <a:avLst/>
          </a:prstGeom>
          <a:noFill/>
          <a:ln>
            <a:noFill/>
          </a:ln>
        </p:spPr>
      </p:pic>
      <p:pic>
        <p:nvPicPr>
          <p:cNvPr id="110" name="Google Shape;110;p18"/>
          <p:cNvPicPr preferRelativeResize="0"/>
          <p:nvPr/>
        </p:nvPicPr>
        <p:blipFill>
          <a:blip r:embed="rId4">
            <a:alphaModFix/>
          </a:blip>
          <a:stretch>
            <a:fillRect/>
          </a:stretch>
        </p:blipFill>
        <p:spPr>
          <a:xfrm>
            <a:off x="0" y="2175325"/>
            <a:ext cx="2840051" cy="2840051"/>
          </a:xfrm>
          <a:prstGeom prst="rect">
            <a:avLst/>
          </a:prstGeom>
          <a:noFill/>
          <a:ln>
            <a:noFill/>
          </a:ln>
        </p:spPr>
      </p:pic>
      <p:sp>
        <p:nvSpPr>
          <p:cNvPr id="111" name="Google Shape;111;p18"/>
          <p:cNvSpPr txBox="1">
            <a:spLocks noGrp="1"/>
          </p:cNvSpPr>
          <p:nvPr>
            <p:ph type="title"/>
          </p:nvPr>
        </p:nvSpPr>
        <p:spPr>
          <a:xfrm>
            <a:off x="2593377" y="499875"/>
            <a:ext cx="3934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44" b="1"/>
              <a:t>Wastewater Analysis Methods</a:t>
            </a:r>
            <a:r>
              <a:rPr lang="en"/>
              <a:t> </a:t>
            </a:r>
            <a:endParaRPr/>
          </a:p>
        </p:txBody>
      </p:sp>
      <p:pic>
        <p:nvPicPr>
          <p:cNvPr id="112" name="Google Shape;112;p18"/>
          <p:cNvPicPr preferRelativeResize="0"/>
          <p:nvPr/>
        </p:nvPicPr>
        <p:blipFill>
          <a:blip r:embed="rId5">
            <a:alphaModFix/>
          </a:blip>
          <a:stretch>
            <a:fillRect/>
          </a:stretch>
        </p:blipFill>
        <p:spPr>
          <a:xfrm>
            <a:off x="196400" y="78925"/>
            <a:ext cx="2287875" cy="2287875"/>
          </a:xfrm>
          <a:prstGeom prst="rect">
            <a:avLst/>
          </a:prstGeom>
          <a:noFill/>
          <a:ln>
            <a:noFill/>
          </a:ln>
        </p:spPr>
      </p:pic>
      <p:pic>
        <p:nvPicPr>
          <p:cNvPr id="113" name="Google Shape;113;p18"/>
          <p:cNvPicPr preferRelativeResize="0"/>
          <p:nvPr/>
        </p:nvPicPr>
        <p:blipFill>
          <a:blip r:embed="rId6">
            <a:alphaModFix/>
          </a:blip>
          <a:stretch>
            <a:fillRect/>
          </a:stretch>
        </p:blipFill>
        <p:spPr>
          <a:xfrm>
            <a:off x="660925" y="3300450"/>
            <a:ext cx="3034974" cy="1874325"/>
          </a:xfrm>
          <a:prstGeom prst="rect">
            <a:avLst/>
          </a:prstGeom>
          <a:noFill/>
          <a:ln>
            <a:noFill/>
          </a:ln>
        </p:spPr>
      </p:pic>
      <p:sp>
        <p:nvSpPr>
          <p:cNvPr id="114" name="Google Shape;114;p18"/>
          <p:cNvSpPr/>
          <p:nvPr/>
        </p:nvSpPr>
        <p:spPr>
          <a:xfrm>
            <a:off x="889975" y="3442100"/>
            <a:ext cx="1230300" cy="121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8"/>
          <p:cNvPicPr preferRelativeResize="0"/>
          <p:nvPr/>
        </p:nvPicPr>
        <p:blipFill>
          <a:blip r:embed="rId7">
            <a:alphaModFix/>
          </a:blip>
          <a:stretch>
            <a:fillRect/>
          </a:stretch>
        </p:blipFill>
        <p:spPr>
          <a:xfrm>
            <a:off x="1048650" y="3791375"/>
            <a:ext cx="912925" cy="518541"/>
          </a:xfrm>
          <a:prstGeom prst="rect">
            <a:avLst/>
          </a:prstGeom>
          <a:noFill/>
          <a:ln>
            <a:noFill/>
          </a:ln>
        </p:spPr>
      </p:pic>
      <p:pic>
        <p:nvPicPr>
          <p:cNvPr id="116" name="Google Shape;116;p18"/>
          <p:cNvPicPr preferRelativeResize="0"/>
          <p:nvPr/>
        </p:nvPicPr>
        <p:blipFill>
          <a:blip r:embed="rId8">
            <a:alphaModFix/>
          </a:blip>
          <a:stretch>
            <a:fillRect/>
          </a:stretch>
        </p:blipFill>
        <p:spPr>
          <a:xfrm>
            <a:off x="6994851" y="913674"/>
            <a:ext cx="1453125" cy="1453125"/>
          </a:xfrm>
          <a:prstGeom prst="rect">
            <a:avLst/>
          </a:prstGeom>
          <a:noFill/>
          <a:ln>
            <a:noFill/>
          </a:ln>
        </p:spPr>
      </p:pic>
      <p:pic>
        <p:nvPicPr>
          <p:cNvPr id="117" name="Google Shape;117;p18"/>
          <p:cNvPicPr preferRelativeResize="0"/>
          <p:nvPr/>
        </p:nvPicPr>
        <p:blipFill rotWithShape="1">
          <a:blip r:embed="rId9">
            <a:alphaModFix/>
          </a:blip>
          <a:srcRect l="3736" t="2903" r="2145"/>
          <a:stretch/>
        </p:blipFill>
        <p:spPr>
          <a:xfrm>
            <a:off x="5827925" y="2242650"/>
            <a:ext cx="3097450" cy="1736750"/>
          </a:xfrm>
          <a:prstGeom prst="rect">
            <a:avLst/>
          </a:prstGeom>
          <a:noFill/>
          <a:ln>
            <a:noFill/>
          </a:ln>
        </p:spPr>
      </p:pic>
      <p:pic>
        <p:nvPicPr>
          <p:cNvPr id="118" name="Google Shape;118;p18"/>
          <p:cNvPicPr preferRelativeResize="0"/>
          <p:nvPr/>
        </p:nvPicPr>
        <p:blipFill>
          <a:blip r:embed="rId10">
            <a:alphaModFix/>
          </a:blip>
          <a:stretch>
            <a:fillRect/>
          </a:stretch>
        </p:blipFill>
        <p:spPr>
          <a:xfrm>
            <a:off x="6889126" y="3545228"/>
            <a:ext cx="1453125" cy="1751475"/>
          </a:xfrm>
          <a:prstGeom prst="rect">
            <a:avLst/>
          </a:prstGeom>
          <a:noFill/>
          <a:ln>
            <a:noFill/>
          </a:ln>
        </p:spPr>
      </p:pic>
      <p:pic>
        <p:nvPicPr>
          <p:cNvPr id="119" name="Google Shape;119;p18"/>
          <p:cNvPicPr preferRelativeResize="0"/>
          <p:nvPr/>
        </p:nvPicPr>
        <p:blipFill>
          <a:blip r:embed="rId11">
            <a:alphaModFix/>
          </a:blip>
          <a:stretch>
            <a:fillRect/>
          </a:stretch>
        </p:blipFill>
        <p:spPr>
          <a:xfrm>
            <a:off x="138175" y="2242649"/>
            <a:ext cx="751800" cy="833676"/>
          </a:xfrm>
          <a:prstGeom prst="rect">
            <a:avLst/>
          </a:prstGeom>
          <a:noFill/>
          <a:ln>
            <a:noFill/>
          </a:ln>
        </p:spPr>
      </p:pic>
      <p:pic>
        <p:nvPicPr>
          <p:cNvPr id="120" name="Google Shape;120;p18"/>
          <p:cNvPicPr preferRelativeResize="0"/>
          <p:nvPr/>
        </p:nvPicPr>
        <p:blipFill>
          <a:blip r:embed="rId11">
            <a:alphaModFix/>
          </a:blip>
          <a:stretch>
            <a:fillRect/>
          </a:stretch>
        </p:blipFill>
        <p:spPr>
          <a:xfrm flipH="1">
            <a:off x="8173575" y="1147874"/>
            <a:ext cx="751800" cy="833676"/>
          </a:xfrm>
          <a:prstGeom prst="rect">
            <a:avLst/>
          </a:prstGeom>
          <a:noFill/>
          <a:ln>
            <a:noFill/>
          </a:ln>
        </p:spPr>
      </p:pic>
      <p:pic>
        <p:nvPicPr>
          <p:cNvPr id="121" name="Google Shape;121;p18"/>
          <p:cNvPicPr preferRelativeResize="0"/>
          <p:nvPr/>
        </p:nvPicPr>
        <p:blipFill>
          <a:blip r:embed="rId11">
            <a:alphaModFix/>
          </a:blip>
          <a:stretch>
            <a:fillRect/>
          </a:stretch>
        </p:blipFill>
        <p:spPr>
          <a:xfrm flipH="1">
            <a:off x="8261025" y="3545224"/>
            <a:ext cx="751800" cy="833676"/>
          </a:xfrm>
          <a:prstGeom prst="rect">
            <a:avLst/>
          </a:prstGeom>
          <a:noFill/>
          <a:ln>
            <a:noFill/>
          </a:ln>
        </p:spPr>
      </p:pic>
      <p:pic>
        <p:nvPicPr>
          <p:cNvPr id="122" name="Google Shape;122;p18"/>
          <p:cNvPicPr preferRelativeResize="0"/>
          <p:nvPr/>
        </p:nvPicPr>
        <p:blipFill>
          <a:blip r:embed="rId11">
            <a:alphaModFix/>
          </a:blip>
          <a:stretch>
            <a:fillRect/>
          </a:stretch>
        </p:blipFill>
        <p:spPr>
          <a:xfrm>
            <a:off x="6539425" y="1941700"/>
            <a:ext cx="565375" cy="833676"/>
          </a:xfrm>
          <a:prstGeom prst="rect">
            <a:avLst/>
          </a:prstGeom>
          <a:noFill/>
          <a:ln>
            <a:noFill/>
          </a:ln>
        </p:spPr>
      </p:pic>
      <p:pic>
        <p:nvPicPr>
          <p:cNvPr id="123" name="Google Shape;123;p18"/>
          <p:cNvPicPr preferRelativeResize="0"/>
          <p:nvPr/>
        </p:nvPicPr>
        <p:blipFill>
          <a:blip r:embed="rId12">
            <a:alphaModFix/>
          </a:blip>
          <a:stretch>
            <a:fillRect/>
          </a:stretch>
        </p:blipFill>
        <p:spPr>
          <a:xfrm rot="5">
            <a:off x="5976200" y="1072573"/>
            <a:ext cx="912925" cy="646877"/>
          </a:xfrm>
          <a:prstGeom prst="rect">
            <a:avLst/>
          </a:prstGeom>
          <a:noFill/>
          <a:ln>
            <a:noFill/>
          </a:ln>
        </p:spPr>
      </p:pic>
      <p:pic>
        <p:nvPicPr>
          <p:cNvPr id="124" name="Google Shape;124;p18"/>
          <p:cNvPicPr preferRelativeResize="0"/>
          <p:nvPr/>
        </p:nvPicPr>
        <p:blipFill>
          <a:blip r:embed="rId12">
            <a:alphaModFix/>
          </a:blip>
          <a:stretch>
            <a:fillRect/>
          </a:stretch>
        </p:blipFill>
        <p:spPr>
          <a:xfrm rot="5">
            <a:off x="2424750" y="3442098"/>
            <a:ext cx="912925" cy="646877"/>
          </a:xfrm>
          <a:prstGeom prst="rect">
            <a:avLst/>
          </a:prstGeom>
          <a:noFill/>
          <a:ln>
            <a:noFill/>
          </a:ln>
        </p:spPr>
      </p:pic>
      <p:pic>
        <p:nvPicPr>
          <p:cNvPr id="125" name="Google Shape;125;p18"/>
          <p:cNvPicPr preferRelativeResize="0"/>
          <p:nvPr/>
        </p:nvPicPr>
        <p:blipFill>
          <a:blip r:embed="rId13">
            <a:alphaModFix/>
          </a:blip>
          <a:stretch>
            <a:fillRect/>
          </a:stretch>
        </p:blipFill>
        <p:spPr>
          <a:xfrm flipH="1">
            <a:off x="2571963" y="1612038"/>
            <a:ext cx="4229462" cy="2766861"/>
          </a:xfrm>
          <a:prstGeom prst="rect">
            <a:avLst/>
          </a:prstGeom>
          <a:noFill/>
          <a:ln>
            <a:noFill/>
          </a:ln>
        </p:spPr>
      </p:pic>
      <p:pic>
        <p:nvPicPr>
          <p:cNvPr id="126" name="Google Shape;126;p18"/>
          <p:cNvPicPr preferRelativeResize="0"/>
          <p:nvPr/>
        </p:nvPicPr>
        <p:blipFill>
          <a:blip r:embed="rId14">
            <a:alphaModFix/>
          </a:blip>
          <a:stretch>
            <a:fillRect/>
          </a:stretch>
        </p:blipFill>
        <p:spPr>
          <a:xfrm>
            <a:off x="6659562" y="54851"/>
            <a:ext cx="2123700" cy="1017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000"/>
                                        <p:tgtEl>
                                          <p:spTgt spid="110"/>
                                        </p:tgtEl>
                                      </p:cBhvr>
                                    </p:animEffect>
                                  </p:childTnLst>
                                </p:cTn>
                              </p:par>
                            </p:childTnLst>
                          </p:cTn>
                        </p:par>
                        <p:par>
                          <p:cTn id="11" fill="hold">
                            <p:stCondLst>
                              <p:cond delay="2000"/>
                            </p:stCondLst>
                            <p:childTnLst>
                              <p:par>
                                <p:cTn id="12" presetID="2" presetClass="entr" presetSubtype="4"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 calcmode="lin" valueType="num">
                                      <p:cBhvr additive="base">
                                        <p:cTn id="14" dur="1800"/>
                                        <p:tgtEl>
                                          <p:spTgt spid="113"/>
                                        </p:tgtEl>
                                        <p:attrNameLst>
                                          <p:attrName>ppt_y</p:attrName>
                                        </p:attrNameLst>
                                      </p:cBhvr>
                                      <p:tavLst>
                                        <p:tav tm="0">
                                          <p:val>
                                            <p:strVal val="#ppt_y+1"/>
                                          </p:val>
                                        </p:tav>
                                        <p:tav tm="100000">
                                          <p:val>
                                            <p:strVal val="#ppt_y"/>
                                          </p:val>
                                        </p:tav>
                                      </p:tavLst>
                                    </p:anim>
                                  </p:childTnLst>
                                </p:cTn>
                              </p:par>
                            </p:childTnLst>
                          </p:cTn>
                        </p:par>
                        <p:par>
                          <p:cTn id="15" fill="hold">
                            <p:stCondLst>
                              <p:cond delay="3800"/>
                            </p:stCondLst>
                            <p:childTnLst>
                              <p:par>
                                <p:cTn id="16" presetID="23" presetClass="entr" presetSubtype="16"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 calcmode="lin" valueType="num">
                                      <p:cBhvr additive="base">
                                        <p:cTn id="18" dur="1000"/>
                                        <p:tgtEl>
                                          <p:spTgt spid="115"/>
                                        </p:tgtEl>
                                        <p:attrNameLst>
                                          <p:attrName>ppt_w</p:attrName>
                                        </p:attrNameLst>
                                      </p:cBhvr>
                                      <p:tavLst>
                                        <p:tav tm="0">
                                          <p:val>
                                            <p:strVal val="0"/>
                                          </p:val>
                                        </p:tav>
                                        <p:tav tm="100000">
                                          <p:val>
                                            <p:strVal val="#ppt_w"/>
                                          </p:val>
                                        </p:tav>
                                      </p:tavLst>
                                    </p:anim>
                                    <p:anim calcmode="lin" valueType="num">
                                      <p:cBhvr additive="base">
                                        <p:cTn id="19" dur="1000"/>
                                        <p:tgtEl>
                                          <p:spTgt spid="115"/>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 calcmode="lin" valueType="num">
                                      <p:cBhvr additive="base">
                                        <p:cTn id="22" dur="1000"/>
                                        <p:tgtEl>
                                          <p:spTgt spid="114"/>
                                        </p:tgtEl>
                                        <p:attrNameLst>
                                          <p:attrName>ppt_w</p:attrName>
                                        </p:attrNameLst>
                                      </p:cBhvr>
                                      <p:tavLst>
                                        <p:tav tm="0">
                                          <p:val>
                                            <p:strVal val="0"/>
                                          </p:val>
                                        </p:tav>
                                        <p:tav tm="100000">
                                          <p:val>
                                            <p:strVal val="#ppt_w"/>
                                          </p:val>
                                        </p:tav>
                                      </p:tavLst>
                                    </p:anim>
                                    <p:anim calcmode="lin" valueType="num">
                                      <p:cBhvr additive="base">
                                        <p:cTn id="23" dur="1000"/>
                                        <p:tgtEl>
                                          <p:spTgt spid="114"/>
                                        </p:tgtEl>
                                        <p:attrNameLst>
                                          <p:attrName>ppt_h</p:attrName>
                                        </p:attrNameLst>
                                      </p:cBhvr>
                                      <p:tavLst>
                                        <p:tav tm="0">
                                          <p:val>
                                            <p:str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4"/>
                                        </p:tgtEl>
                                        <p:attrNameLst>
                                          <p:attrName>style.visibility</p:attrName>
                                        </p:attrNameLst>
                                      </p:cBhvr>
                                      <p:to>
                                        <p:strVal val="visible"/>
                                      </p:to>
                                    </p:set>
                                    <p:anim calcmode="lin" valueType="num">
                                      <p:cBhvr additive="base">
                                        <p:cTn id="28" dur="1000"/>
                                        <p:tgtEl>
                                          <p:spTgt spid="124"/>
                                        </p:tgtEl>
                                        <p:attrNameLst>
                                          <p:attrName>ppt_x</p:attrName>
                                        </p:attrNameLst>
                                      </p:cBhvr>
                                      <p:tavLst>
                                        <p:tav tm="0">
                                          <p:val>
                                            <p:strVal val="#ppt_x-1"/>
                                          </p:val>
                                        </p:tav>
                                        <p:tav tm="100000">
                                          <p:val>
                                            <p:strVal val="#ppt_x"/>
                                          </p:val>
                                        </p:tav>
                                      </p:tavLst>
                                    </p:anim>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123"/>
                                        </p:tgtEl>
                                        <p:attrNameLst>
                                          <p:attrName>style.visibility</p:attrName>
                                        </p:attrNameLst>
                                      </p:cBhvr>
                                      <p:to>
                                        <p:strVal val="visible"/>
                                      </p:to>
                                    </p:set>
                                    <p:anim calcmode="lin" valueType="num">
                                      <p:cBhvr additive="base">
                                        <p:cTn id="36" dur="1000"/>
                                        <p:tgtEl>
                                          <p:spTgt spid="123"/>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120"/>
                                        </p:tgtEl>
                                        <p:attrNameLst>
                                          <p:attrName>style.visibility</p:attrName>
                                        </p:attrNameLst>
                                      </p:cBhvr>
                                      <p:to>
                                        <p:strVal val="visible"/>
                                      </p:to>
                                    </p:set>
                                    <p:anim calcmode="lin" valueType="num">
                                      <p:cBhvr additive="base">
                                        <p:cTn id="44" dur="1000"/>
                                        <p:tgtEl>
                                          <p:spTgt spid="120"/>
                                        </p:tgtEl>
                                        <p:attrNameLst>
                                          <p:attrName>ppt_x</p:attrName>
                                        </p:attrNameLst>
                                      </p:cBhvr>
                                      <p:tavLst>
                                        <p:tav tm="0">
                                          <p:val>
                                            <p:strVal val="#ppt_x+1"/>
                                          </p:val>
                                        </p:tav>
                                        <p:tav tm="100000">
                                          <p:val>
                                            <p:strVal val="#ppt_x"/>
                                          </p:val>
                                        </p:tav>
                                      </p:tavLst>
                                    </p:anim>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1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nodeType="clickEffect">
                                  <p:stCondLst>
                                    <p:cond delay="0"/>
                                  </p:stCondLst>
                                  <p:childTnLst>
                                    <p:set>
                                      <p:cBhvr>
                                        <p:cTn id="51" dur="1" fill="hold">
                                          <p:stCondLst>
                                            <p:cond delay="0"/>
                                          </p:stCondLst>
                                        </p:cTn>
                                        <p:tgtEl>
                                          <p:spTgt spid="122"/>
                                        </p:tgtEl>
                                        <p:attrNameLst>
                                          <p:attrName>style.visibility</p:attrName>
                                        </p:attrNameLst>
                                      </p:cBhvr>
                                      <p:to>
                                        <p:strVal val="visible"/>
                                      </p:to>
                                    </p:set>
                                    <p:anim calcmode="lin" valueType="num">
                                      <p:cBhvr additive="base">
                                        <p:cTn id="52" dur="1000"/>
                                        <p:tgtEl>
                                          <p:spTgt spid="122"/>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1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21"/>
                                        </p:tgtEl>
                                        <p:attrNameLst>
                                          <p:attrName>style.visibility</p:attrName>
                                        </p:attrNameLst>
                                      </p:cBhvr>
                                      <p:to>
                                        <p:strVal val="visible"/>
                                      </p:to>
                                    </p:set>
                                    <p:anim calcmode="lin" valueType="num">
                                      <p:cBhvr additive="base">
                                        <p:cTn id="60" dur="1000"/>
                                        <p:tgtEl>
                                          <p:spTgt spid="121"/>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25"/>
                                        </p:tgtEl>
                                        <p:attrNameLst>
                                          <p:attrName>style.visibility</p:attrName>
                                        </p:attrNameLst>
                                      </p:cBhvr>
                                      <p:to>
                                        <p:strVal val="visible"/>
                                      </p:to>
                                    </p:set>
                                    <p:anim calcmode="lin" valueType="num">
                                      <p:cBhvr additive="base">
                                        <p:cTn id="68" dur="1000"/>
                                        <p:tgtEl>
                                          <p:spTgt spid="1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464100" y="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Consumption estimation method is substance dependent</a:t>
            </a:r>
            <a:endParaRPr/>
          </a:p>
        </p:txBody>
      </p:sp>
      <p:pic>
        <p:nvPicPr>
          <p:cNvPr id="132" name="Google Shape;132;p19"/>
          <p:cNvPicPr preferRelativeResize="0"/>
          <p:nvPr/>
        </p:nvPicPr>
        <p:blipFill>
          <a:blip r:embed="rId3">
            <a:alphaModFix/>
          </a:blip>
          <a:stretch>
            <a:fillRect/>
          </a:stretch>
        </p:blipFill>
        <p:spPr>
          <a:xfrm>
            <a:off x="375550" y="1009651"/>
            <a:ext cx="2414022" cy="1609375"/>
          </a:xfrm>
          <a:prstGeom prst="rect">
            <a:avLst/>
          </a:prstGeom>
          <a:noFill/>
          <a:ln>
            <a:noFill/>
          </a:ln>
        </p:spPr>
      </p:pic>
      <p:pic>
        <p:nvPicPr>
          <p:cNvPr id="133" name="Google Shape;133;p19"/>
          <p:cNvPicPr preferRelativeResize="0"/>
          <p:nvPr/>
        </p:nvPicPr>
        <p:blipFill>
          <a:blip r:embed="rId4">
            <a:alphaModFix/>
          </a:blip>
          <a:stretch>
            <a:fillRect/>
          </a:stretch>
        </p:blipFill>
        <p:spPr>
          <a:xfrm>
            <a:off x="2876387" y="646300"/>
            <a:ext cx="3019800" cy="2336075"/>
          </a:xfrm>
          <a:prstGeom prst="rect">
            <a:avLst/>
          </a:prstGeom>
          <a:noFill/>
          <a:ln>
            <a:noFill/>
          </a:ln>
        </p:spPr>
      </p:pic>
      <p:sp>
        <p:nvSpPr>
          <p:cNvPr id="134" name="Google Shape;134;p19"/>
          <p:cNvSpPr txBox="1"/>
          <p:nvPr/>
        </p:nvSpPr>
        <p:spPr>
          <a:xfrm>
            <a:off x="5983000" y="1238250"/>
            <a:ext cx="20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S(+)-3,4-MDA</a:t>
            </a:r>
            <a:endParaRPr sz="2100"/>
          </a:p>
        </p:txBody>
      </p:sp>
      <p:sp>
        <p:nvSpPr>
          <p:cNvPr id="135" name="Google Shape;135;p19"/>
          <p:cNvSpPr txBox="1"/>
          <p:nvPr/>
        </p:nvSpPr>
        <p:spPr>
          <a:xfrm>
            <a:off x="5983000" y="1913263"/>
            <a:ext cx="20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R(-)-3,4-MDA</a:t>
            </a:r>
            <a:endParaRPr sz="2100"/>
          </a:p>
        </p:txBody>
      </p:sp>
      <p:sp>
        <p:nvSpPr>
          <p:cNvPr id="136" name="Google Shape;136;p19"/>
          <p:cNvSpPr txBox="1"/>
          <p:nvPr/>
        </p:nvSpPr>
        <p:spPr>
          <a:xfrm>
            <a:off x="7892900" y="1905625"/>
            <a:ext cx="1112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65%</a:t>
            </a:r>
            <a:endParaRPr sz="2200" b="1">
              <a:solidFill>
                <a:srgbClr val="FF0000"/>
              </a:solidFill>
            </a:endParaRPr>
          </a:p>
        </p:txBody>
      </p:sp>
      <p:sp>
        <p:nvSpPr>
          <p:cNvPr id="137" name="Google Shape;137;p19"/>
          <p:cNvSpPr txBox="1"/>
          <p:nvPr/>
        </p:nvSpPr>
        <p:spPr>
          <a:xfrm>
            <a:off x="7892900" y="1230600"/>
            <a:ext cx="1112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35%</a:t>
            </a:r>
            <a:endParaRPr sz="2200" b="1">
              <a:solidFill>
                <a:srgbClr val="FF0000"/>
              </a:solidFill>
            </a:endParaRPr>
          </a:p>
        </p:txBody>
      </p:sp>
      <p:pic>
        <p:nvPicPr>
          <p:cNvPr id="138" name="Google Shape;138;p19"/>
          <p:cNvPicPr preferRelativeResize="0"/>
          <p:nvPr/>
        </p:nvPicPr>
        <p:blipFill>
          <a:blip r:embed="rId5">
            <a:alphaModFix/>
          </a:blip>
          <a:stretch>
            <a:fillRect/>
          </a:stretch>
        </p:blipFill>
        <p:spPr>
          <a:xfrm>
            <a:off x="152400" y="3030450"/>
            <a:ext cx="2829110" cy="1768200"/>
          </a:xfrm>
          <a:prstGeom prst="rect">
            <a:avLst/>
          </a:prstGeom>
          <a:noFill/>
          <a:ln>
            <a:noFill/>
          </a:ln>
        </p:spPr>
      </p:pic>
      <p:pic>
        <p:nvPicPr>
          <p:cNvPr id="139" name="Google Shape;139;p19"/>
          <p:cNvPicPr preferRelativeResize="0"/>
          <p:nvPr/>
        </p:nvPicPr>
        <p:blipFill>
          <a:blip r:embed="rId6">
            <a:alphaModFix/>
          </a:blip>
          <a:stretch>
            <a:fillRect/>
          </a:stretch>
        </p:blipFill>
        <p:spPr>
          <a:xfrm>
            <a:off x="2981499" y="3907925"/>
            <a:ext cx="2222550" cy="1098325"/>
          </a:xfrm>
          <a:prstGeom prst="rect">
            <a:avLst/>
          </a:prstGeom>
          <a:noFill/>
          <a:ln>
            <a:noFill/>
          </a:ln>
        </p:spPr>
      </p:pic>
      <p:pic>
        <p:nvPicPr>
          <p:cNvPr id="140" name="Google Shape;140;p19"/>
          <p:cNvPicPr preferRelativeResize="0"/>
          <p:nvPr/>
        </p:nvPicPr>
        <p:blipFill>
          <a:blip r:embed="rId7">
            <a:alphaModFix/>
          </a:blip>
          <a:stretch>
            <a:fillRect/>
          </a:stretch>
        </p:blipFill>
        <p:spPr>
          <a:xfrm>
            <a:off x="3410900" y="2571740"/>
            <a:ext cx="1908849" cy="1336189"/>
          </a:xfrm>
          <a:prstGeom prst="rect">
            <a:avLst/>
          </a:prstGeom>
          <a:noFill/>
          <a:ln>
            <a:noFill/>
          </a:ln>
        </p:spPr>
      </p:pic>
      <p:sp>
        <p:nvSpPr>
          <p:cNvPr id="141" name="Google Shape;141;p19"/>
          <p:cNvSpPr txBox="1"/>
          <p:nvPr/>
        </p:nvSpPr>
        <p:spPr>
          <a:xfrm>
            <a:off x="5694950" y="4021238"/>
            <a:ext cx="20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Cocaine</a:t>
            </a:r>
            <a:endParaRPr sz="2100"/>
          </a:p>
        </p:txBody>
      </p:sp>
      <p:sp>
        <p:nvSpPr>
          <p:cNvPr id="142" name="Google Shape;142;p19"/>
          <p:cNvSpPr txBox="1"/>
          <p:nvPr/>
        </p:nvSpPr>
        <p:spPr>
          <a:xfrm>
            <a:off x="5451150" y="3118975"/>
            <a:ext cx="26049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 sz="1900">
                <a:solidFill>
                  <a:schemeClr val="dk1"/>
                </a:solidFill>
              </a:rPr>
              <a:t>Benzoylecgonine</a:t>
            </a:r>
            <a:endParaRPr sz="2900"/>
          </a:p>
        </p:txBody>
      </p:sp>
      <p:sp>
        <p:nvSpPr>
          <p:cNvPr id="143" name="Google Shape;143;p19"/>
          <p:cNvSpPr txBox="1"/>
          <p:nvPr/>
        </p:nvSpPr>
        <p:spPr>
          <a:xfrm>
            <a:off x="8187450" y="3185475"/>
            <a:ext cx="1112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FF0000"/>
                </a:solidFill>
              </a:rPr>
              <a:t>7</a:t>
            </a:r>
            <a:endParaRPr sz="2700" b="1">
              <a:solidFill>
                <a:srgbClr val="FF0000"/>
              </a:solidFill>
            </a:endParaRPr>
          </a:p>
        </p:txBody>
      </p:sp>
      <p:sp>
        <p:nvSpPr>
          <p:cNvPr id="144" name="Google Shape;144;p19"/>
          <p:cNvSpPr txBox="1"/>
          <p:nvPr/>
        </p:nvSpPr>
        <p:spPr>
          <a:xfrm>
            <a:off x="8187450" y="3881550"/>
            <a:ext cx="1112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FF0000"/>
                </a:solidFill>
              </a:rPr>
              <a:t>1</a:t>
            </a:r>
            <a:endParaRPr sz="2700" b="1">
              <a:solidFill>
                <a:srgbClr val="FF0000"/>
              </a:solidFill>
            </a:endParaRPr>
          </a:p>
        </p:txBody>
      </p:sp>
      <p:sp>
        <p:nvSpPr>
          <p:cNvPr id="145" name="Google Shape;145;p19"/>
          <p:cNvSpPr/>
          <p:nvPr/>
        </p:nvSpPr>
        <p:spPr>
          <a:xfrm>
            <a:off x="8111175" y="3831625"/>
            <a:ext cx="568800" cy="498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txBox="1"/>
          <p:nvPr/>
        </p:nvSpPr>
        <p:spPr>
          <a:xfrm>
            <a:off x="1202738" y="2494525"/>
            <a:ext cx="94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MDMA</a:t>
            </a:r>
            <a:endParaRPr b="1"/>
          </a:p>
        </p:txBody>
      </p:sp>
      <p:sp>
        <p:nvSpPr>
          <p:cNvPr id="147" name="Google Shape;147;p19"/>
          <p:cNvSpPr txBox="1"/>
          <p:nvPr/>
        </p:nvSpPr>
        <p:spPr>
          <a:xfrm>
            <a:off x="1202750" y="4743300"/>
            <a:ext cx="94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Cocaine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1000"/>
                                        <p:tgtEl>
                                          <p:spTgt spid="1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fade">
                                      <p:cBhvr>
                                        <p:cTn id="20" dur="1000"/>
                                        <p:tgtEl>
                                          <p:spTgt spid="134"/>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1000"/>
                                        <p:tgtEl>
                                          <p:spTgt spid="135"/>
                                        </p:tgtEl>
                                      </p:cBhvr>
                                    </p:animEffect>
                                  </p:childTnLst>
                                </p:cTn>
                              </p:par>
                              <p:par>
                                <p:cTn id="24" presetID="10" presetClass="entr" presetSubtype="0" fill="hold" nodeType="with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1000"/>
                                        <p:tgtEl>
                                          <p:spTgt spid="137"/>
                                        </p:tgtEl>
                                      </p:cBhvr>
                                    </p:animEffect>
                                  </p:childTnLst>
                                </p:cTn>
                              </p:par>
                              <p:par>
                                <p:cTn id="27" presetID="10"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fade">
                                      <p:cBhvr>
                                        <p:cTn id="29" dur="1000"/>
                                        <p:tgtEl>
                                          <p:spTgt spid="1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1000"/>
                                        <p:tgtEl>
                                          <p:spTgt spid="13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9"/>
                                        </p:tgtEl>
                                        <p:attrNameLst>
                                          <p:attrName>style.visibility</p:attrName>
                                        </p:attrNameLst>
                                      </p:cBhvr>
                                      <p:to>
                                        <p:strVal val="visible"/>
                                      </p:to>
                                    </p:set>
                                    <p:animEffect transition="in" filter="fade">
                                      <p:cBhvr>
                                        <p:cTn id="42" dur="1000"/>
                                        <p:tgtEl>
                                          <p:spTgt spid="139"/>
                                        </p:tgtEl>
                                      </p:cBhvr>
                                    </p:animEffect>
                                  </p:childTnLst>
                                </p:cTn>
                              </p:par>
                              <p:par>
                                <p:cTn id="43" presetID="10" presetClass="entr" presetSubtype="0" fill="hold" nodeType="with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fade">
                                      <p:cBhvr>
                                        <p:cTn id="45" dur="1000"/>
                                        <p:tgtEl>
                                          <p:spTgt spid="140"/>
                                        </p:tgtEl>
                                      </p:cBhvr>
                                    </p:animEffect>
                                  </p:childTnLst>
                                </p:cTn>
                              </p:par>
                              <p:par>
                                <p:cTn id="46" presetID="10" presetClass="entr" presetSubtype="0" fill="hold"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1000"/>
                                        <p:tgtEl>
                                          <p:spTgt spid="142"/>
                                        </p:tgtEl>
                                      </p:cBhvr>
                                    </p:animEffect>
                                  </p:childTnLst>
                                </p:cTn>
                              </p:par>
                              <p:par>
                                <p:cTn id="49" presetID="10" presetClass="entr" presetSubtype="0" fill="hold"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fade">
                                      <p:cBhvr>
                                        <p:cTn id="51" dur="1000"/>
                                        <p:tgtEl>
                                          <p:spTgt spid="14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fade">
                                      <p:cBhvr>
                                        <p:cTn id="59" dur="1000"/>
                                        <p:tgtEl>
                                          <p:spTgt spid="145"/>
                                        </p:tgtEl>
                                      </p:cBhvr>
                                    </p:animEffect>
                                  </p:childTnLst>
                                </p:cTn>
                              </p:par>
                              <p:par>
                                <p:cTn id="60" presetID="10" presetClass="entr" presetSubtype="0" fill="hold" nodeType="with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fade">
                                      <p:cBhvr>
                                        <p:cTn id="6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0"/>
          <p:cNvPicPr preferRelativeResize="0"/>
          <p:nvPr/>
        </p:nvPicPr>
        <p:blipFill>
          <a:blip r:embed="rId3">
            <a:alphaModFix/>
          </a:blip>
          <a:stretch>
            <a:fillRect/>
          </a:stretch>
        </p:blipFill>
        <p:spPr>
          <a:xfrm>
            <a:off x="76200" y="55400"/>
            <a:ext cx="1807200" cy="708700"/>
          </a:xfrm>
          <a:prstGeom prst="rect">
            <a:avLst/>
          </a:prstGeom>
          <a:noFill/>
          <a:ln>
            <a:noFill/>
          </a:ln>
        </p:spPr>
      </p:pic>
      <p:sp>
        <p:nvSpPr>
          <p:cNvPr id="153" name="Google Shape;153;p20"/>
          <p:cNvSpPr txBox="1">
            <a:spLocks noGrp="1"/>
          </p:cNvSpPr>
          <p:nvPr>
            <p:ph type="title"/>
          </p:nvPr>
        </p:nvSpPr>
        <p:spPr>
          <a:xfrm>
            <a:off x="3200075" y="123400"/>
            <a:ext cx="293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Ethical Statement</a:t>
            </a:r>
            <a:r>
              <a:rPr lang="en" b="1"/>
              <a:t> </a:t>
            </a:r>
            <a:endParaRPr b="1"/>
          </a:p>
        </p:txBody>
      </p:sp>
      <p:sp>
        <p:nvSpPr>
          <p:cNvPr id="154" name="Google Shape;154;p20"/>
          <p:cNvSpPr txBox="1">
            <a:spLocks noGrp="1"/>
          </p:cNvSpPr>
          <p:nvPr>
            <p:ph type="body" idx="1"/>
          </p:nvPr>
        </p:nvSpPr>
        <p:spPr>
          <a:xfrm>
            <a:off x="330600" y="1804300"/>
            <a:ext cx="4572000" cy="1500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900" b="1">
                <a:solidFill>
                  <a:schemeClr val="dk1"/>
                </a:solidFill>
              </a:rPr>
              <a:t>Sample guidelines:</a:t>
            </a:r>
            <a:endParaRPr sz="1900" b="1">
              <a:solidFill>
                <a:schemeClr val="dk1"/>
              </a:solidFill>
            </a:endParaRPr>
          </a:p>
          <a:p>
            <a:pPr marL="0" lvl="0" indent="0" algn="l" rtl="0">
              <a:spcBef>
                <a:spcPts val="1200"/>
              </a:spcBef>
              <a:spcAft>
                <a:spcPts val="0"/>
              </a:spcAft>
              <a:buClr>
                <a:schemeClr val="dk1"/>
              </a:buClr>
              <a:buSzPts val="1100"/>
              <a:buFont typeface="Arial"/>
              <a:buNone/>
            </a:pPr>
            <a:r>
              <a:rPr lang="en" sz="1900">
                <a:solidFill>
                  <a:schemeClr val="dk1"/>
                </a:solidFill>
              </a:rPr>
              <a:t>1. Sample size must be 10% of the total population or contain measurements from at least five locations.</a:t>
            </a:r>
            <a:endParaRPr sz="1900">
              <a:solidFill>
                <a:schemeClr val="dk1"/>
              </a:solidFill>
            </a:endParaRPr>
          </a:p>
          <a:p>
            <a:pPr marL="0" lvl="0" indent="0" algn="l" rtl="0">
              <a:spcBef>
                <a:spcPts val="1200"/>
              </a:spcBef>
              <a:spcAft>
                <a:spcPts val="0"/>
              </a:spcAft>
              <a:buClr>
                <a:schemeClr val="dk1"/>
              </a:buClr>
              <a:buSzPts val="1100"/>
              <a:buFont typeface="Arial"/>
              <a:buNone/>
            </a:pPr>
            <a:r>
              <a:rPr lang="en" sz="1900">
                <a:solidFill>
                  <a:schemeClr val="dk1"/>
                </a:solidFill>
              </a:rPr>
              <a:t>2. Respect individual privacy and community images</a:t>
            </a:r>
            <a:endParaRPr sz="1900">
              <a:solidFill>
                <a:schemeClr val="dk1"/>
              </a:solidFill>
            </a:endParaRPr>
          </a:p>
          <a:p>
            <a:pPr marL="0" lvl="0" indent="0" algn="l" rtl="0">
              <a:spcBef>
                <a:spcPts val="1200"/>
              </a:spcBef>
              <a:spcAft>
                <a:spcPts val="1200"/>
              </a:spcAft>
              <a:buClr>
                <a:schemeClr val="dk1"/>
              </a:buClr>
              <a:buSzPts val="1100"/>
              <a:buFont typeface="Arial"/>
              <a:buNone/>
            </a:pPr>
            <a:r>
              <a:rPr lang="en" sz="1900">
                <a:solidFill>
                  <a:schemeClr val="dk1"/>
                </a:solidFill>
              </a:rPr>
              <a:t>3. Choose partners with appropriate intentions</a:t>
            </a:r>
            <a:endParaRPr sz="2600"/>
          </a:p>
        </p:txBody>
      </p:sp>
      <p:sp>
        <p:nvSpPr>
          <p:cNvPr id="155" name="Google Shape;155;p20"/>
          <p:cNvSpPr txBox="1"/>
          <p:nvPr/>
        </p:nvSpPr>
        <p:spPr>
          <a:xfrm>
            <a:off x="1085400" y="764100"/>
            <a:ext cx="733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In 2016, Sewage Analysis COre group Europe (SCORE) published ethical guidelines for waste-water based epidemiology. The objective of these guidelines is to outline the main potential ethical risks for WBE research and to propose strategies to mitigate those risks</a:t>
            </a:r>
            <a:endParaRPr sz="1500"/>
          </a:p>
        </p:txBody>
      </p:sp>
      <p:sp>
        <p:nvSpPr>
          <p:cNvPr id="156" name="Google Shape;156;p20"/>
          <p:cNvSpPr txBox="1">
            <a:spLocks noGrp="1"/>
          </p:cNvSpPr>
          <p:nvPr>
            <p:ph type="body" idx="1"/>
          </p:nvPr>
        </p:nvSpPr>
        <p:spPr>
          <a:xfrm>
            <a:off x="4902600" y="1804300"/>
            <a:ext cx="4336200" cy="1500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900" b="1">
                <a:solidFill>
                  <a:schemeClr val="dk1"/>
                </a:solidFill>
              </a:rPr>
              <a:t>Our considerations:</a:t>
            </a:r>
            <a:endParaRPr sz="1900" b="1">
              <a:solidFill>
                <a:schemeClr val="dk1"/>
              </a:solidFill>
            </a:endParaRPr>
          </a:p>
          <a:p>
            <a:pPr marL="0" lvl="0" indent="0" algn="l" rtl="0">
              <a:spcBef>
                <a:spcPts val="1200"/>
              </a:spcBef>
              <a:spcAft>
                <a:spcPts val="0"/>
              </a:spcAft>
              <a:buClr>
                <a:schemeClr val="dk1"/>
              </a:buClr>
              <a:buSzPts val="1100"/>
              <a:buFont typeface="Arial"/>
              <a:buNone/>
            </a:pPr>
            <a:r>
              <a:rPr lang="en" sz="1900">
                <a:solidFill>
                  <a:schemeClr val="dk1"/>
                </a:solidFill>
              </a:rPr>
              <a:t>1. We narrowed down our dataset to include 8 countries with &gt;5 municipalities (15% of Europe)             </a:t>
            </a:r>
            <a:endParaRPr sz="1900">
              <a:solidFill>
                <a:schemeClr val="dk1"/>
              </a:solidFill>
            </a:endParaRPr>
          </a:p>
          <a:p>
            <a:pPr marL="0" lvl="0" indent="0" algn="l" rtl="0">
              <a:spcBef>
                <a:spcPts val="1200"/>
              </a:spcBef>
              <a:spcAft>
                <a:spcPts val="0"/>
              </a:spcAft>
              <a:buClr>
                <a:schemeClr val="dk1"/>
              </a:buClr>
              <a:buSzPts val="1100"/>
              <a:buFont typeface="Arial"/>
              <a:buNone/>
            </a:pPr>
            <a:r>
              <a:rPr lang="en" sz="1900">
                <a:solidFill>
                  <a:schemeClr val="dk1"/>
                </a:solidFill>
              </a:rPr>
              <a:t>2. Our potential covariates of interest do not target specific communities</a:t>
            </a:r>
            <a:endParaRPr sz="1900">
              <a:solidFill>
                <a:schemeClr val="dk1"/>
              </a:solidFill>
            </a:endParaRPr>
          </a:p>
          <a:p>
            <a:pPr marL="0" lvl="0" indent="0" algn="l" rtl="0">
              <a:spcBef>
                <a:spcPts val="1200"/>
              </a:spcBef>
              <a:spcAft>
                <a:spcPts val="1200"/>
              </a:spcAft>
              <a:buClr>
                <a:schemeClr val="dk1"/>
              </a:buClr>
              <a:buSzPts val="1100"/>
              <a:buFont typeface="Arial"/>
              <a:buNone/>
            </a:pPr>
            <a:r>
              <a:rPr lang="en" sz="1900">
                <a:solidFill>
                  <a:schemeClr val="dk1"/>
                </a:solidFill>
              </a:rPr>
              <a:t>3. This study only seeks to educate our peers</a:t>
            </a:r>
            <a:endParaRPr sz="2600"/>
          </a:p>
        </p:txBody>
      </p:sp>
      <p:sp>
        <p:nvSpPr>
          <p:cNvPr id="157" name="Google Shape;157;p20"/>
          <p:cNvSpPr txBox="1"/>
          <p:nvPr/>
        </p:nvSpPr>
        <p:spPr>
          <a:xfrm>
            <a:off x="6670275" y="1996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https://score-cost.eu/about-us/</a:t>
            </a:r>
            <a:endParaRPr sz="1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1"/>
          <p:cNvPicPr preferRelativeResize="0"/>
          <p:nvPr/>
        </p:nvPicPr>
        <p:blipFill>
          <a:blip r:embed="rId3">
            <a:alphaModFix/>
          </a:blip>
          <a:stretch>
            <a:fillRect/>
          </a:stretch>
        </p:blipFill>
        <p:spPr>
          <a:xfrm>
            <a:off x="0" y="1863775"/>
            <a:ext cx="2442525" cy="1869775"/>
          </a:xfrm>
          <a:prstGeom prst="rect">
            <a:avLst/>
          </a:prstGeom>
          <a:noFill/>
          <a:ln>
            <a:noFill/>
          </a:ln>
        </p:spPr>
      </p:pic>
      <p:pic>
        <p:nvPicPr>
          <p:cNvPr id="163" name="Google Shape;163;p21"/>
          <p:cNvPicPr preferRelativeResize="0"/>
          <p:nvPr/>
        </p:nvPicPr>
        <p:blipFill>
          <a:blip r:embed="rId4">
            <a:alphaModFix/>
          </a:blip>
          <a:stretch>
            <a:fillRect/>
          </a:stretch>
        </p:blipFill>
        <p:spPr>
          <a:xfrm>
            <a:off x="135150" y="336575"/>
            <a:ext cx="1122300" cy="1302101"/>
          </a:xfrm>
          <a:prstGeom prst="rect">
            <a:avLst/>
          </a:prstGeom>
          <a:noFill/>
          <a:ln>
            <a:noFill/>
          </a:ln>
        </p:spPr>
      </p:pic>
      <p:sp>
        <p:nvSpPr>
          <p:cNvPr id="164" name="Google Shape;164;p21"/>
          <p:cNvSpPr txBox="1">
            <a:spLocks noGrp="1"/>
          </p:cNvSpPr>
          <p:nvPr>
            <p:ph type="body" idx="1"/>
          </p:nvPr>
        </p:nvSpPr>
        <p:spPr>
          <a:xfrm>
            <a:off x="1259875" y="94375"/>
            <a:ext cx="7876500" cy="1977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865">
                <a:solidFill>
                  <a:schemeClr val="dk1"/>
                </a:solidFill>
              </a:rPr>
              <a:t>Objectives:</a:t>
            </a:r>
            <a:endParaRPr>
              <a:solidFill>
                <a:schemeClr val="dk1"/>
              </a:solidFill>
            </a:endParaRPr>
          </a:p>
          <a:p>
            <a:pPr marL="457200" lvl="0" indent="-347027" algn="l" rtl="0">
              <a:lnSpc>
                <a:spcPct val="95000"/>
              </a:lnSpc>
              <a:spcBef>
                <a:spcPts val="1200"/>
              </a:spcBef>
              <a:spcAft>
                <a:spcPts val="0"/>
              </a:spcAft>
              <a:buClr>
                <a:schemeClr val="dk1"/>
              </a:buClr>
              <a:buSzPts val="1865"/>
              <a:buAutoNum type="arabicPeriod"/>
            </a:pPr>
            <a:r>
              <a:rPr lang="en" sz="1865">
                <a:solidFill>
                  <a:schemeClr val="dk1"/>
                </a:solidFill>
              </a:rPr>
              <a:t>To examine how drug usage differs between European countries </a:t>
            </a:r>
            <a:endParaRPr sz="1865">
              <a:solidFill>
                <a:schemeClr val="dk1"/>
              </a:solidFill>
            </a:endParaRPr>
          </a:p>
          <a:p>
            <a:pPr marL="457200" lvl="0" indent="-347027" algn="l" rtl="0">
              <a:lnSpc>
                <a:spcPct val="95000"/>
              </a:lnSpc>
              <a:spcBef>
                <a:spcPts val="0"/>
              </a:spcBef>
              <a:spcAft>
                <a:spcPts val="0"/>
              </a:spcAft>
              <a:buClr>
                <a:schemeClr val="dk1"/>
              </a:buClr>
              <a:buSzPts val="1865"/>
              <a:buAutoNum type="arabicPeriod"/>
            </a:pPr>
            <a:r>
              <a:rPr lang="en" sz="1865">
                <a:solidFill>
                  <a:schemeClr val="dk1"/>
                </a:solidFill>
              </a:rPr>
              <a:t>To quantify the effect of the relative number of youth (aged 15-24) represented by the population of a country on the above relationship</a:t>
            </a:r>
            <a:endParaRPr sz="1865">
              <a:solidFill>
                <a:schemeClr val="dk1"/>
              </a:solidFill>
            </a:endParaRPr>
          </a:p>
          <a:p>
            <a:pPr marL="457200" lvl="0" indent="-347027" algn="l" rtl="0">
              <a:lnSpc>
                <a:spcPct val="95000"/>
              </a:lnSpc>
              <a:spcBef>
                <a:spcPts val="0"/>
              </a:spcBef>
              <a:spcAft>
                <a:spcPts val="0"/>
              </a:spcAft>
              <a:buClr>
                <a:schemeClr val="dk1"/>
              </a:buClr>
              <a:buSzPts val="1865"/>
              <a:buAutoNum type="arabicPeriod"/>
            </a:pPr>
            <a:r>
              <a:rPr lang="en" sz="1865">
                <a:solidFill>
                  <a:schemeClr val="dk1"/>
                </a:solidFill>
              </a:rPr>
              <a:t>To quantify the effect of the relative wealth of a country (GDP, USD 2011 currency) on the relationship stated in objective 1</a:t>
            </a:r>
            <a:endParaRPr sz="1865">
              <a:solidFill>
                <a:schemeClr val="dk1"/>
              </a:solidFill>
            </a:endParaRPr>
          </a:p>
        </p:txBody>
      </p:sp>
      <p:pic>
        <p:nvPicPr>
          <p:cNvPr id="165" name="Google Shape;165;p21"/>
          <p:cNvPicPr preferRelativeResize="0"/>
          <p:nvPr/>
        </p:nvPicPr>
        <p:blipFill>
          <a:blip r:embed="rId5">
            <a:alphaModFix/>
          </a:blip>
          <a:stretch>
            <a:fillRect/>
          </a:stretch>
        </p:blipFill>
        <p:spPr>
          <a:xfrm>
            <a:off x="664675" y="3733551"/>
            <a:ext cx="1592825" cy="1225250"/>
          </a:xfrm>
          <a:prstGeom prst="rect">
            <a:avLst/>
          </a:prstGeom>
          <a:noFill/>
          <a:ln>
            <a:noFill/>
          </a:ln>
        </p:spPr>
      </p:pic>
      <p:sp>
        <p:nvSpPr>
          <p:cNvPr id="166" name="Google Shape;166;p21"/>
          <p:cNvSpPr txBox="1"/>
          <p:nvPr/>
        </p:nvSpPr>
        <p:spPr>
          <a:xfrm>
            <a:off x="2706300" y="2138363"/>
            <a:ext cx="5436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We hypothesize that the effect of country on drug usage is dependant on the GDP and Age of each country.</a:t>
            </a:r>
            <a:endParaRPr sz="1800"/>
          </a:p>
        </p:txBody>
      </p:sp>
      <p:sp>
        <p:nvSpPr>
          <p:cNvPr id="167" name="Google Shape;167;p21"/>
          <p:cNvSpPr txBox="1"/>
          <p:nvPr/>
        </p:nvSpPr>
        <p:spPr>
          <a:xfrm>
            <a:off x="2690025" y="3220575"/>
            <a:ext cx="5948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We predict that:</a:t>
            </a:r>
            <a:endParaRPr sz="1800"/>
          </a:p>
          <a:p>
            <a:pPr marL="457200" lvl="0" indent="-342900" algn="l" rtl="0">
              <a:spcBef>
                <a:spcPts val="0"/>
              </a:spcBef>
              <a:spcAft>
                <a:spcPts val="0"/>
              </a:spcAft>
              <a:buSzPts val="1800"/>
              <a:buChar char="-"/>
            </a:pPr>
            <a:r>
              <a:rPr lang="en" sz="1800"/>
              <a:t>Countries with a lower mean age and GDP will exhibit higher rates methamphetamine, amphetamine, and MDMA usage</a:t>
            </a:r>
            <a:endParaRPr sz="1800"/>
          </a:p>
          <a:p>
            <a:pPr marL="457200" lvl="0" indent="-342900" algn="l" rtl="0">
              <a:spcBef>
                <a:spcPts val="0"/>
              </a:spcBef>
              <a:spcAft>
                <a:spcPts val="0"/>
              </a:spcAft>
              <a:buSzPts val="1800"/>
              <a:buChar char="-"/>
            </a:pPr>
            <a:r>
              <a:rPr lang="en" sz="1800"/>
              <a:t>Countries with a higher mean age and GDP will exhibit higher rates of cocaine usage</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1000"/>
                                        <p:tgtEl>
                                          <p:spTgt spid="162"/>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childTnLst>
                                </p:cTn>
                              </p:par>
                              <p:par>
                                <p:cTn id="24" presetID="10" presetClass="entr" presetSubtype="0" fill="hold" nodeType="withEffect">
                                  <p:stCondLst>
                                    <p:cond delay="0"/>
                                  </p:stCondLst>
                                  <p:childTnLst>
                                    <p:set>
                                      <p:cBhvr>
                                        <p:cTn id="25" dur="1" fill="hold">
                                          <p:stCondLst>
                                            <p:cond delay="0"/>
                                          </p:stCondLst>
                                        </p:cTn>
                                        <p:tgtEl>
                                          <p:spTgt spid="167"/>
                                        </p:tgtEl>
                                        <p:attrNameLst>
                                          <p:attrName>style.visibility</p:attrName>
                                        </p:attrNameLst>
                                      </p:cBhvr>
                                      <p:to>
                                        <p:strVal val="visible"/>
                                      </p:to>
                                    </p:set>
                                    <p:animEffect transition="in" filter="fade">
                                      <p:cBhvr>
                                        <p:cTn id="26"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3713</Words>
  <Application>Microsoft Macintosh PowerPoint</Application>
  <PresentationFormat>On-screen Show (16:9)</PresentationFormat>
  <Paragraphs>318</Paragraphs>
  <Slides>39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Times New Roman</vt:lpstr>
      <vt:lpstr>Roboto</vt:lpstr>
      <vt:lpstr>Simple Light</vt:lpstr>
      <vt:lpstr>PowerPoint Presentation</vt:lpstr>
      <vt:lpstr>Introduction</vt:lpstr>
      <vt:lpstr>Wastewater analysis </vt:lpstr>
      <vt:lpstr>Why do we care about drug levels?</vt:lpstr>
      <vt:lpstr>Wastewater data acquisition </vt:lpstr>
      <vt:lpstr>Wastewater Analysis Methods </vt:lpstr>
      <vt:lpstr>Consumption estimation method is substance dependent</vt:lpstr>
      <vt:lpstr>Ethical Statement </vt:lpstr>
      <vt:lpstr>PowerPoint Presentation</vt:lpstr>
      <vt:lpstr>PowerPoint Presentation</vt:lpstr>
      <vt:lpstr>GDP: the monetary value of all finished goods and services made within a country during a specific period.</vt:lpstr>
      <vt:lpstr>PowerPoint Presentation</vt:lpstr>
      <vt:lpstr>Like Google Docs for R!</vt:lpstr>
      <vt:lpstr>Data Tidying</vt:lpstr>
      <vt:lpstr>PowerPoint Presentation</vt:lpstr>
      <vt:lpstr>Age</vt:lpstr>
      <vt:lpstr>GDP</vt:lpstr>
      <vt:lpstr>Log-transformed GDP</vt:lpstr>
      <vt:lpstr>Drug Usage</vt:lpstr>
      <vt:lpstr>Log-transformed Drug Usage</vt:lpstr>
      <vt:lpstr>Drug Metabolite Analyses</vt:lpstr>
      <vt:lpstr>Cocaine</vt:lpstr>
      <vt:lpstr>Model and ANOVA Table</vt:lpstr>
      <vt:lpstr>Plots</vt:lpstr>
      <vt:lpstr>Amphetamine</vt:lpstr>
      <vt:lpstr>Model and ANOVA Table</vt:lpstr>
      <vt:lpstr>Plot</vt:lpstr>
      <vt:lpstr>Methamphetamine</vt:lpstr>
      <vt:lpstr>Model and ANOVA Table</vt:lpstr>
      <vt:lpstr>Plot</vt:lpstr>
      <vt:lpstr>MDMA</vt:lpstr>
      <vt:lpstr>Model and ANOVA Table</vt:lpstr>
      <vt:lpstr>Plot</vt:lpstr>
      <vt:lpstr>Summary</vt:lpstr>
      <vt:lpstr>PowerPoint Presentation</vt:lpstr>
      <vt:lpstr>Opioid Overdose Epidemic</vt:lpstr>
      <vt:lpstr>PowerPoint Presentation</vt:lpstr>
      <vt:lpstr>PowerPoint Presentation</vt:lpstr>
      <vt:lpstr>+   First Aid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trevor pettit</cp:lastModifiedBy>
  <cp:revision>1</cp:revision>
  <dcterms:modified xsi:type="dcterms:W3CDTF">2021-12-06T18:23:21Z</dcterms:modified>
</cp:coreProperties>
</file>